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95" r:id="rId2"/>
    <p:sldId id="280" r:id="rId3"/>
    <p:sldId id="274" r:id="rId4"/>
    <p:sldId id="281" r:id="rId5"/>
    <p:sldId id="275" r:id="rId6"/>
    <p:sldId id="289" r:id="rId7"/>
    <p:sldId id="296" r:id="rId8"/>
    <p:sldId id="290" r:id="rId9"/>
    <p:sldId id="291" r:id="rId10"/>
    <p:sldId id="282" r:id="rId11"/>
    <p:sldId id="284" r:id="rId12"/>
    <p:sldId id="293" r:id="rId13"/>
    <p:sldId id="294" r:id="rId14"/>
    <p:sldId id="285" r:id="rId15"/>
    <p:sldId id="286" r:id="rId16"/>
    <p:sldId id="287" r:id="rId17"/>
    <p:sldId id="288" r:id="rId18"/>
    <p:sldId id="292" r:id="rId19"/>
    <p:sldId id="297" r:id="rId20"/>
    <p:sldId id="267" r:id="rId21"/>
  </p:sldIdLst>
  <p:sldSz cx="9144000" cy="6858000" type="screen4x3"/>
  <p:notesSz cx="6858000" cy="9144000"/>
  <p:embeddedFontLst>
    <p:embeddedFont>
      <p:font typeface="Calibri" panose="020F0502020204030204" pitchFamily="34" charset="0"/>
      <p:regular r:id="rId24"/>
      <p:bold r:id="rId25"/>
      <p:italic r:id="rId26"/>
      <p:boldItalic r:id="rId27"/>
    </p:embeddedFont>
    <p:embeddedFont>
      <p:font typeface="Comic Sans MS" panose="030F0702030302020204" pitchFamily="66" charset="0"/>
      <p:regular r:id="rId28"/>
      <p:bold r:id="rId29"/>
      <p:italic r:id="rId30"/>
      <p:boldItalic r:id="rId31"/>
    </p:embeddedFont>
    <p:embeddedFont>
      <p:font typeface="Twinkl" panose="020B0604020202020204" pitchFamily="2" charset="0"/>
      <p:regular r:id="rId32"/>
      <p:bold r:id="rId33"/>
    </p:embeddedFont>
    <p:embeddedFont>
      <p:font typeface="Sylfaen" panose="010A0502050306030303" pitchFamily="18" charset="0"/>
      <p:regular r:id="rId34"/>
    </p:embeddedFont>
    <p:embeddedFont>
      <p:font typeface="Sassoon Infant Rg" panose="02000503030000020003" pitchFamily="50" charset="0"/>
      <p:regular r:id="rId35"/>
      <p:bold r:id="rId36"/>
    </p:embeddedFont>
    <p:embeddedFont>
      <p:font typeface="Tahoma" panose="020B0604030504040204" pitchFamily="34"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115"/>
    <a:srgbClr val="F15A25"/>
    <a:srgbClr val="F0864A"/>
    <a:srgbClr val="DE1E5A"/>
    <a:srgbClr val="18A0DB"/>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88" d="100"/>
          <a:sy n="88" d="100"/>
        </p:scale>
        <p:origin x="1291" y="6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03/02/2021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03/02/2021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00114DA0-D4DD-435A-BF86-10E4574A5EFA}" type="slidenum">
              <a:rPr lang="en-US" altLang="en-US" sz="1200">
                <a:latin typeface="Tahoma" panose="020B0604030504040204" pitchFamily="34" charset="0"/>
              </a:rPr>
              <a:pPr/>
              <a:t>10</a:t>
            </a:fld>
            <a:endParaRPr lang="en-US" altLang="en-US" sz="1200">
              <a:latin typeface="Tahoma" panose="020B0604030504040204" pitchFamily="34" charset="0"/>
            </a:endParaRPr>
          </a:p>
        </p:txBody>
      </p:sp>
      <p:sp>
        <p:nvSpPr>
          <p:cNvPr id="9219" name="Rectangle 3"/>
          <p:cNvSpPr>
            <a:spLocks noGrp="1" noRot="1" noChangeAspect="1" noChangeArrowheads="1" noTextEdit="1"/>
          </p:cNvSpPr>
          <p:nvPr>
            <p:ph type="sldImg"/>
          </p:nvPr>
        </p:nvSpPr>
        <p:spPr>
          <a:ln/>
        </p:spPr>
      </p:sp>
      <p:sp>
        <p:nvSpPr>
          <p:cNvPr id="9220"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solidFill>
                <a:srgbClr val="FFFF99"/>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307025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FDA2DC50-C232-4278-97F1-9C706C4C27C9}" type="slidenum">
              <a:rPr lang="en-US" altLang="en-US" sz="1200">
                <a:latin typeface="Tahoma" panose="020B0604030504040204" pitchFamily="34" charset="0"/>
              </a:rPr>
              <a:pPr/>
              <a:t>11</a:t>
            </a:fld>
            <a:endParaRPr lang="en-US" altLang="en-US" sz="1200">
              <a:latin typeface="Tahoma" panose="020B0604030504040204" pitchFamily="34" charset="0"/>
            </a:endParaRPr>
          </a:p>
        </p:txBody>
      </p:sp>
      <p:sp>
        <p:nvSpPr>
          <p:cNvPr id="13315" name="Rectangle 2"/>
          <p:cNvSpPr>
            <a:spLocks noGrp="1" noRot="1" noChangeAspect="1" noChangeArrowheads="1" noTextEdit="1"/>
          </p:cNvSpPr>
          <p:nvPr>
            <p:ph type="sldImg"/>
          </p:nvPr>
        </p:nvSpPr>
        <p:spPr>
          <a:solidFill>
            <a:srgbClr val="FFFFFF"/>
          </a:solidFill>
          <a:ln/>
        </p:spPr>
      </p:sp>
      <p:sp>
        <p:nvSpPr>
          <p:cNvPr id="133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solidFill>
                <a:srgbClr val="000000"/>
              </a:solidFill>
              <a:latin typeface="Arial" panose="020B0604020202020204" pitchFamily="34" charset="0"/>
              <a:cs typeface="Times New Roman" panose="02020603050405020304" pitchFamily="18" charset="0"/>
            </a:endParaRPr>
          </a:p>
          <a:p>
            <a:pPr eaLnBrk="1" hangingPunct="1"/>
            <a:r>
              <a:rPr lang="en-US" altLang="en-US" smtClean="0">
                <a:solidFill>
                  <a:srgbClr val="000000"/>
                </a:solidFill>
                <a:latin typeface="Arial" panose="020B0604020202020204" pitchFamily="34" charset="0"/>
                <a:cs typeface="Times New Roman" panose="02020603050405020304" pitchFamily="18" charset="0"/>
              </a:rPr>
              <a:t> </a:t>
            </a:r>
          </a:p>
        </p:txBody>
      </p:sp>
    </p:spTree>
    <p:extLst>
      <p:ext uri="{BB962C8B-B14F-4D97-AF65-F5344CB8AC3E}">
        <p14:creationId xmlns:p14="http://schemas.microsoft.com/office/powerpoint/2010/main" val="1333534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49FE3A2D-6F24-4BF4-96CF-938DC481B4BD}" type="slidenum">
              <a:rPr lang="en-US" altLang="en-US" sz="1200">
                <a:latin typeface="Tahoma" panose="020B0604030504040204" pitchFamily="34" charset="0"/>
              </a:rPr>
              <a:pPr/>
              <a:t>14</a:t>
            </a:fld>
            <a:endParaRPr lang="en-US" altLang="en-US" sz="1200">
              <a:latin typeface="Tahoma" panose="020B0604030504040204" pitchFamily="34" charset="0"/>
            </a:endParaRPr>
          </a:p>
        </p:txBody>
      </p:sp>
      <p:sp>
        <p:nvSpPr>
          <p:cNvPr id="17411" name="Rectangle 3"/>
          <p:cNvSpPr>
            <a:spLocks noGrp="1" noRot="1" noChangeAspect="1" noChangeArrowheads="1" noTextEdit="1"/>
          </p:cNvSpPr>
          <p:nvPr>
            <p:ph type="sldImg"/>
          </p:nvPr>
        </p:nvSpPr>
        <p:spPr>
          <a:solidFill>
            <a:srgbClr val="FFFFFF"/>
          </a:solidFill>
          <a:ln/>
        </p:spPr>
      </p:sp>
      <p:sp>
        <p:nvSpPr>
          <p:cNvPr id="17412" name="Rectangle 2"/>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solidFill>
                <a:srgbClr val="000000"/>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52717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ABD01CF6-57C3-4EEB-A4FC-565911008263}" type="slidenum">
              <a:rPr lang="en-US" altLang="en-US" sz="1200">
                <a:latin typeface="Tahoma" panose="020B0604030504040204" pitchFamily="34" charset="0"/>
              </a:rPr>
              <a:pPr/>
              <a:t>15</a:t>
            </a:fld>
            <a:endParaRPr lang="en-US" altLang="en-US" sz="1200">
              <a:latin typeface="Tahoma" panose="020B0604030504040204" pitchFamily="34" charset="0"/>
            </a:endParaRPr>
          </a:p>
        </p:txBody>
      </p:sp>
      <p:sp>
        <p:nvSpPr>
          <p:cNvPr id="19459" name="Rectangle 2"/>
          <p:cNvSpPr>
            <a:spLocks noGrp="1" noRot="1" noChangeAspect="1" noChangeArrowheads="1" noTextEdit="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solidFill>
                <a:srgbClr val="000000"/>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551375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57E67893-768C-4135-ADFD-6E44E5A4C900}" type="slidenum">
              <a:rPr lang="en-US" altLang="en-US" sz="1200">
                <a:latin typeface="Tahoma" panose="020B0604030504040204" pitchFamily="34" charset="0"/>
              </a:rPr>
              <a:pPr/>
              <a:t>16</a:t>
            </a:fld>
            <a:endParaRPr lang="en-US" altLang="en-US" sz="1200">
              <a:latin typeface="Tahoma" panose="020B0604030504040204" pitchFamily="34" charset="0"/>
            </a:endParaRPr>
          </a:p>
        </p:txBody>
      </p:sp>
      <p:sp>
        <p:nvSpPr>
          <p:cNvPr id="21507" name="Rectangle 2"/>
          <p:cNvSpPr>
            <a:spLocks noGrp="1" noRot="1" noChangeAspect="1" noChangeArrowheads="1" noTextEdit="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solidFill>
                <a:srgbClr val="000000"/>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643206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5F388AE1-A5D8-4B86-A24A-0F5F203AA1CB}" type="slidenum">
              <a:rPr lang="en-US" altLang="en-US" sz="1200">
                <a:latin typeface="Tahoma" panose="020B0604030504040204" pitchFamily="34" charset="0"/>
              </a:rPr>
              <a:pPr/>
              <a:t>17</a:t>
            </a:fld>
            <a:endParaRPr lang="en-US" altLang="en-US" sz="1200">
              <a:latin typeface="Tahoma" panose="020B0604030504040204" pitchFamily="34"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solidFill>
                <a:srgbClr val="000000"/>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4881506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D91D7A0B-D64A-44FC-ACAB-FEA9D480E346}" type="slidenum">
              <a:rPr lang="en-US" altLang="en-US"/>
              <a:pPr>
                <a:defRPr/>
              </a:pPr>
              <a:t>‹#›</a:t>
            </a:fld>
            <a:endParaRPr lang="en-US" altLang="en-US"/>
          </a:p>
        </p:txBody>
      </p:sp>
    </p:spTree>
    <p:extLst>
      <p:ext uri="{BB962C8B-B14F-4D97-AF65-F5344CB8AC3E}">
        <p14:creationId xmlns:p14="http://schemas.microsoft.com/office/powerpoint/2010/main" val="3602239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pic>
        <p:nvPicPr>
          <p:cNvPr id="7" name="Picture 10" descr="ancient china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16688" y="333375"/>
            <a:ext cx="220027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512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8" name="Rectangle 6"/>
          <p:cNvSpPr>
            <a:spLocks noGrp="1" noChangeArrowheads="1"/>
          </p:cNvSpPr>
          <p:nvPr>
            <p:ph type="dt" sz="quarter" idx="10"/>
          </p:nvPr>
        </p:nvSpPr>
        <p:spPr/>
        <p:txBody>
          <a:bodyPr/>
          <a:lstStyle>
            <a:lvl1pPr>
              <a:defRPr/>
            </a:lvl1pPr>
          </a:lstStyle>
          <a:p>
            <a:pPr>
              <a:defRPr/>
            </a:pPr>
            <a:endParaRPr lang="en-US"/>
          </a:p>
        </p:txBody>
      </p:sp>
      <p:sp>
        <p:nvSpPr>
          <p:cNvPr id="9" name="Rectangle 7"/>
          <p:cNvSpPr>
            <a:spLocks noGrp="1" noChangeArrowheads="1"/>
          </p:cNvSpPr>
          <p:nvPr>
            <p:ph type="ftr" sz="quarter" idx="11"/>
          </p:nvPr>
        </p:nvSpPr>
        <p:spPr/>
        <p:txBody>
          <a:bodyPr/>
          <a:lstStyle>
            <a:lvl1pPr>
              <a:defRPr/>
            </a:lvl1pPr>
          </a:lstStyle>
          <a:p>
            <a:pPr>
              <a:defRPr/>
            </a:pPr>
            <a:endParaRPr lang="en-US"/>
          </a:p>
        </p:txBody>
      </p:sp>
      <p:sp>
        <p:nvSpPr>
          <p:cNvPr id="10" name="Rectangle 8"/>
          <p:cNvSpPr>
            <a:spLocks noGrp="1" noChangeArrowheads="1"/>
          </p:cNvSpPr>
          <p:nvPr>
            <p:ph type="sldNum" sz="quarter" idx="12"/>
          </p:nvPr>
        </p:nvSpPr>
        <p:spPr/>
        <p:txBody>
          <a:bodyPr/>
          <a:lstStyle>
            <a:lvl1pPr>
              <a:defRPr smtClean="0"/>
            </a:lvl1pPr>
          </a:lstStyle>
          <a:p>
            <a:pPr>
              <a:defRPr/>
            </a:pPr>
            <a:fld id="{81A4FD71-7E39-4074-9143-0AE649C00BF5}" type="slidenum">
              <a:rPr lang="en-US" altLang="en-US"/>
              <a:pPr>
                <a:defRPr/>
              </a:pPr>
              <a:t>‹#›</a:t>
            </a:fld>
            <a:endParaRPr lang="en-US" altLang="en-US"/>
          </a:p>
        </p:txBody>
      </p:sp>
    </p:spTree>
    <p:extLst>
      <p:ext uri="{BB962C8B-B14F-4D97-AF65-F5344CB8AC3E}">
        <p14:creationId xmlns:p14="http://schemas.microsoft.com/office/powerpoint/2010/main" val="2950820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 id="2147483668" r:id="rId6"/>
    <p:sldLayoutId id="214748366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4.png"/><Relationship Id="rId2" Type="http://schemas.microsoft.com/office/2007/relationships/media" Target="../media/media11.m4a"/><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4.png"/><Relationship Id="rId2" Type="http://schemas.microsoft.com/office/2007/relationships/media" Target="../media/media12.m4a"/><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4.png"/><Relationship Id="rId2" Type="http://schemas.microsoft.com/office/2007/relationships/media" Target="../media/media15.m4a"/><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4.png"/><Relationship Id="rId2" Type="http://schemas.microsoft.com/office/2007/relationships/media" Target="../media/media16.m4a"/><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4.png"/><Relationship Id="rId2" Type="http://schemas.microsoft.com/office/2007/relationships/media" Target="../media/media17.m4a"/><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4.png"/><Relationship Id="rId2" Type="http://schemas.microsoft.com/office/2007/relationships/media" Target="../media/media18.m4a"/><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4.png"/><Relationship Id="rId2" Type="http://schemas.openxmlformats.org/officeDocument/2006/relationships/video" Target="../media/media5.avi"/><Relationship Id="rId1" Type="http://schemas.microsoft.com/office/2007/relationships/media" Target="../media/media5.avi"/><Relationship Id="rId6" Type="http://schemas.openxmlformats.org/officeDocument/2006/relationships/image" Target="../media/image8.png"/><Relationship Id="rId5" Type="http://schemas.openxmlformats.org/officeDocument/2006/relationships/slideLayout" Target="../slideLayouts/slideLayout3.xml"/><Relationship Id="rId4" Type="http://schemas.openxmlformats.org/officeDocument/2006/relationships/audio" Target="../media/media6.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hyperlink" Target="https://www.youtube.com/watch?v=LDEcRRQ_oOU"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912256" y="818606"/>
            <a:ext cx="7596018" cy="41764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altLang="en-US" sz="3110" dirty="0">
                <a:solidFill>
                  <a:schemeClr val="bg1"/>
                </a:solidFill>
                <a:latin typeface="Comic Sans MS" panose="030F0702030302020204" pitchFamily="66" charset="0"/>
              </a:rPr>
              <a:t>Week 6        8.2.2021</a:t>
            </a:r>
          </a:p>
          <a:p>
            <a:pPr algn="ctr"/>
            <a:endParaRPr lang="en-GB" altLang="en-US" sz="3110" dirty="0">
              <a:solidFill>
                <a:schemeClr val="bg1"/>
              </a:solidFill>
              <a:latin typeface="Comic Sans MS" panose="030F0702030302020204" pitchFamily="66" charset="0"/>
            </a:endParaRPr>
          </a:p>
          <a:p>
            <a:pPr algn="ctr"/>
            <a:r>
              <a:rPr lang="en-GB" altLang="en-US" sz="3110" dirty="0" smtClean="0">
                <a:solidFill>
                  <a:schemeClr val="bg1"/>
                </a:solidFill>
                <a:latin typeface="Comic Sans MS" panose="030F0702030302020204" pitchFamily="66" charset="0"/>
              </a:rPr>
              <a:t>Wednesday and Thursday</a:t>
            </a:r>
            <a:endParaRPr lang="en-GB" altLang="en-US" sz="3110" dirty="0">
              <a:solidFill>
                <a:schemeClr val="bg1"/>
              </a:solidFill>
              <a:latin typeface="Comic Sans MS" panose="030F0702030302020204" pitchFamily="66" charset="0"/>
            </a:endParaRPr>
          </a:p>
          <a:p>
            <a:endParaRPr lang="en-GB" altLang="en-US" sz="3110" dirty="0">
              <a:solidFill>
                <a:schemeClr val="bg1"/>
              </a:solidFill>
              <a:latin typeface="Comic Sans MS" panose="030F0702030302020204" pitchFamily="66" charset="0"/>
            </a:endParaRPr>
          </a:p>
          <a:p>
            <a:r>
              <a:rPr lang="en-GB" altLang="en-US" sz="3110" dirty="0">
                <a:solidFill>
                  <a:schemeClr val="bg1"/>
                </a:solidFill>
                <a:latin typeface="Comic Sans MS" panose="030F0702030302020204" pitchFamily="66" charset="0"/>
              </a:rPr>
              <a:t>This week we will continue looking at how Chinese New Year is celebrated and the importance of dragons to the Chinese celebrations.</a:t>
            </a:r>
          </a:p>
          <a:p>
            <a:endParaRPr lang="en-GB" altLang="en-US" sz="1659" dirty="0">
              <a:solidFill>
                <a:schemeClr val="bg1"/>
              </a:solidFill>
              <a:latin typeface="Comic Sans MS" panose="030F0702030302020204" pitchFamily="66"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36451374"/>
      </p:ext>
    </p:extLst>
  </p:cSld>
  <p:clrMapOvr>
    <a:masterClrMapping/>
  </p:clrMapOvr>
  <mc:AlternateContent xmlns:mc="http://schemas.openxmlformats.org/markup-compatibility/2006">
    <mc:Choice xmlns:p14="http://schemas.microsoft.com/office/powerpoint/2010/main" Requires="p14">
      <p:transition spd="slow" p14:dur="2000" advTm="8639"/>
    </mc:Choice>
    <mc:Fallback>
      <p:transition spd="slow" advTm="8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Text Box 9"/>
          <p:cNvSpPr txBox="1">
            <a:spLocks noChangeArrowheads="1"/>
          </p:cNvSpPr>
          <p:nvPr/>
        </p:nvSpPr>
        <p:spPr bwMode="auto">
          <a:xfrm>
            <a:off x="239485" y="1136572"/>
            <a:ext cx="8207375" cy="830997"/>
          </a:xfrm>
          <a:prstGeom prst="rect">
            <a:avLst/>
          </a:prstGeom>
          <a:noFill/>
          <a:ln w="9525">
            <a:noFill/>
            <a:miter lim="800000"/>
            <a:headEnd/>
            <a:tailEnd/>
          </a:ln>
          <a:effectLst/>
        </p:spPr>
        <p:txBody>
          <a:bodyPr>
            <a:spAutoFit/>
          </a:bodyPr>
          <a:lstStyle/>
          <a:p>
            <a:pPr>
              <a:defRPr/>
            </a:pPr>
            <a:r>
              <a:rPr lang="en-US" sz="2400" dirty="0">
                <a:latin typeface="Comic Sans MS" panose="030F0702030302020204" pitchFamily="66" charset="0"/>
                <a:cs typeface="Times New Roman" charset="0"/>
              </a:rPr>
              <a:t>In ancient China, dragons were thought to be wise, caring, and a bit mischievous.  </a:t>
            </a:r>
            <a:endParaRPr lang="en-US" sz="2400" dirty="0">
              <a:effectLst>
                <a:outerShdw blurRad="38100" dist="38100" dir="2700000" algn="tl">
                  <a:srgbClr val="000000"/>
                </a:outerShdw>
              </a:effectLst>
              <a:latin typeface="Comic Sans MS" panose="030F0702030302020204" pitchFamily="66" charset="0"/>
            </a:endParaRPr>
          </a:p>
        </p:txBody>
      </p:sp>
      <p:sp>
        <p:nvSpPr>
          <p:cNvPr id="2068" name="Text Box 20"/>
          <p:cNvSpPr txBox="1">
            <a:spLocks noChangeArrowheads="1"/>
          </p:cNvSpPr>
          <p:nvPr/>
        </p:nvSpPr>
        <p:spPr bwMode="auto">
          <a:xfrm>
            <a:off x="217260" y="1975709"/>
            <a:ext cx="822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r>
              <a:rPr lang="en-US" altLang="en-US" sz="2400" dirty="0">
                <a:latin typeface="Comic Sans MS" panose="030F0702030302020204" pitchFamily="66" charset="0"/>
                <a:cs typeface="Times New Roman" panose="02020603050405020304" pitchFamily="18" charset="0"/>
              </a:rPr>
              <a:t>They did </a:t>
            </a:r>
            <a:r>
              <a:rPr lang="en-US" altLang="en-US" sz="2400" b="1" i="1" dirty="0">
                <a:latin typeface="Comic Sans MS" panose="030F0702030302020204" pitchFamily="66" charset="0"/>
                <a:cs typeface="Times New Roman" panose="02020603050405020304" pitchFamily="18" charset="0"/>
              </a:rPr>
              <a:t>not </a:t>
            </a:r>
            <a:r>
              <a:rPr lang="en-US" altLang="en-US" sz="2400" dirty="0">
                <a:latin typeface="Comic Sans MS" panose="030F0702030302020204" pitchFamily="66" charset="0"/>
                <a:cs typeface="Times New Roman" panose="02020603050405020304" pitchFamily="18" charset="0"/>
              </a:rPr>
              <a:t>breathe fire. They had personalities.  They had magical powers.  </a:t>
            </a:r>
            <a:endParaRPr lang="en-US" altLang="en-US" sz="2400" dirty="0">
              <a:latin typeface="Comic Sans MS" panose="030F0702030302020204" pitchFamily="66" charset="0"/>
            </a:endParaRPr>
          </a:p>
        </p:txBody>
      </p:sp>
      <p:sp>
        <p:nvSpPr>
          <p:cNvPr id="2069" name="Text Box 21"/>
          <p:cNvSpPr txBox="1">
            <a:spLocks noChangeArrowheads="1"/>
          </p:cNvSpPr>
          <p:nvPr/>
        </p:nvSpPr>
        <p:spPr bwMode="auto">
          <a:xfrm>
            <a:off x="342900" y="2925354"/>
            <a:ext cx="4267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r>
              <a:rPr lang="en-US" altLang="en-US" sz="2400" dirty="0">
                <a:latin typeface="Comic Sans MS" panose="030F0702030302020204" pitchFamily="66" charset="0"/>
                <a:cs typeface="Times New Roman" panose="02020603050405020304" pitchFamily="18" charset="0"/>
              </a:rPr>
              <a:t>They could appear and  disappear whenever they wanted. </a:t>
            </a:r>
            <a:endParaRPr lang="en-US" altLang="en-US" sz="2400" dirty="0">
              <a:latin typeface="Comic Sans MS" panose="030F0702030302020204" pitchFamily="66" charset="0"/>
            </a:endParaRPr>
          </a:p>
        </p:txBody>
      </p:sp>
      <p:sp>
        <p:nvSpPr>
          <p:cNvPr id="2070" name="Text Box 22"/>
          <p:cNvSpPr txBox="1">
            <a:spLocks noChangeArrowheads="1"/>
          </p:cNvSpPr>
          <p:nvPr/>
        </p:nvSpPr>
        <p:spPr bwMode="auto">
          <a:xfrm>
            <a:off x="239485" y="4575011"/>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r>
              <a:rPr lang="en-US" altLang="en-US" sz="2800" dirty="0">
                <a:latin typeface="Arial" panose="020B0604020202020204" pitchFamily="34" charset="0"/>
                <a:cs typeface="Times New Roman" panose="02020603050405020304" pitchFamily="18" charset="0"/>
              </a:rPr>
              <a:t>They could turn into beasts if  they were angry.</a:t>
            </a:r>
            <a:r>
              <a:rPr lang="en-US" altLang="en-US" sz="2800" dirty="0">
                <a:latin typeface="Arial" panose="020B0604020202020204" pitchFamily="34" charset="0"/>
              </a:rPr>
              <a:t> </a:t>
            </a:r>
          </a:p>
        </p:txBody>
      </p:sp>
      <p:pic>
        <p:nvPicPr>
          <p:cNvPr id="2078" name="Picture 30" descr="dragon 02">
            <a:hlinkHover r:id="" action="ppaction://noaction" highlightClick="1"/>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4960" y="1856038"/>
            <a:ext cx="3324225"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7260" y="125997"/>
            <a:ext cx="7742374" cy="954107"/>
          </a:xfrm>
          <a:prstGeom prst="rect">
            <a:avLst/>
          </a:prstGeom>
          <a:noFill/>
        </p:spPr>
        <p:txBody>
          <a:bodyPr wrap="square" rtlCol="0">
            <a:spAutoFit/>
          </a:bodyPr>
          <a:lstStyle/>
          <a:p>
            <a:r>
              <a:rPr lang="en-GB" sz="2800" b="1" dirty="0" smtClean="0">
                <a:latin typeface="Comic Sans MS" panose="030F0702030302020204" pitchFamily="66" charset="0"/>
              </a:rPr>
              <a:t>Thursday: To learn more about Chinese Dragons</a:t>
            </a:r>
            <a:endParaRPr lang="en-GB" sz="2800" b="1" dirty="0">
              <a:latin typeface="Comic Sans MS" panose="030F0702030302020204" pitchFamily="66"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093057855"/>
      </p:ext>
    </p:extLst>
  </p:cSld>
  <p:clrMapOvr>
    <a:masterClrMapping/>
  </p:clrMapOvr>
  <mc:AlternateContent xmlns:mc="http://schemas.openxmlformats.org/markup-compatibility/2006">
    <mc:Choice xmlns:p14="http://schemas.microsoft.com/office/powerpoint/2010/main" Requires="p14">
      <p:transition spd="slow" p14:dur="2000" advTm="83752"/>
    </mc:Choice>
    <mc:Fallback>
      <p:transition spd="slow" advTm="83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078"/>
                                        </p:tgtEl>
                                        <p:attrNameLst>
                                          <p:attrName>style.visibility</p:attrName>
                                        </p:attrNameLst>
                                      </p:cBhvr>
                                      <p:to>
                                        <p:strVal val="visible"/>
                                      </p:to>
                                    </p:set>
                                    <p:animEffect transition="in" filter="dissolve">
                                      <p:cBhvr>
                                        <p:cTn id="15" dur="500"/>
                                        <p:tgtEl>
                                          <p:spTgt spid="207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069"/>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070"/>
                                        </p:tgtEl>
                                        <p:attrNameLst>
                                          <p:attrName>style.visibility</p:attrName>
                                        </p:attrNameLst>
                                      </p:cBhvr>
                                      <p:to>
                                        <p:strVal val="visible"/>
                                      </p:to>
                                    </p:set>
                                    <p:anim calcmode="lin" valueType="num">
                                      <p:cBhvr>
                                        <p:cTn id="24" dur="500" fill="hold"/>
                                        <p:tgtEl>
                                          <p:spTgt spid="2070"/>
                                        </p:tgtEl>
                                        <p:attrNameLst>
                                          <p:attrName>ppt_w</p:attrName>
                                        </p:attrNameLst>
                                      </p:cBhvr>
                                      <p:tavLst>
                                        <p:tav tm="0">
                                          <p:val>
                                            <p:fltVal val="0"/>
                                          </p:val>
                                        </p:tav>
                                        <p:tav tm="100000">
                                          <p:val>
                                            <p:strVal val="#ppt_w"/>
                                          </p:val>
                                        </p:tav>
                                      </p:tavLst>
                                    </p:anim>
                                    <p:anim calcmode="lin" valueType="num">
                                      <p:cBhvr>
                                        <p:cTn id="25" dur="500" fill="hold"/>
                                        <p:tgtEl>
                                          <p:spTgt spid="20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5"/>
                </p:tgtEl>
              </p:cMediaNode>
            </p:audio>
          </p:childTnLst>
        </p:cTn>
      </p:par>
    </p:tnLst>
    <p:bldLst>
      <p:bldP spid="2068" grpId="0" autoUpdateAnimBg="0"/>
      <p:bldP spid="2069" grpId="0" autoUpdateAnimBg="0"/>
      <p:bldP spid="2070"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291102" y="242887"/>
            <a:ext cx="51212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r>
              <a:rPr lang="en-US" altLang="en-US" sz="2800" dirty="0">
                <a:latin typeface="Arial" panose="020B0604020202020204" pitchFamily="34" charset="0"/>
                <a:cs typeface="Times New Roman" panose="02020603050405020304" pitchFamily="18" charset="0"/>
              </a:rPr>
              <a:t>These mythical creatures had</a:t>
            </a:r>
            <a:endParaRPr lang="en-US" altLang="en-US" sz="2800" dirty="0">
              <a:latin typeface="Arial" panose="020B0604020202020204" pitchFamily="34" charset="0"/>
            </a:endParaRPr>
          </a:p>
        </p:txBody>
      </p:sp>
      <p:sp>
        <p:nvSpPr>
          <p:cNvPr id="12292" name="Text Box 6"/>
          <p:cNvSpPr txBox="1">
            <a:spLocks noChangeArrowheads="1"/>
          </p:cNvSpPr>
          <p:nvPr/>
        </p:nvSpPr>
        <p:spPr bwMode="auto">
          <a:xfrm>
            <a:off x="685800" y="2286000"/>
            <a:ext cx="244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endParaRPr lang="en-US" altLang="en-US" sz="2800">
              <a:latin typeface="Arial" panose="020B0604020202020204" pitchFamily="34" charset="0"/>
            </a:endParaRPr>
          </a:p>
        </p:txBody>
      </p:sp>
      <p:sp>
        <p:nvSpPr>
          <p:cNvPr id="73735" name="Text Box 7"/>
          <p:cNvSpPr txBox="1">
            <a:spLocks noChangeArrowheads="1"/>
          </p:cNvSpPr>
          <p:nvPr/>
        </p:nvSpPr>
        <p:spPr bwMode="auto">
          <a:xfrm>
            <a:off x="649287" y="4786313"/>
            <a:ext cx="2498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r>
              <a:rPr lang="en-US" altLang="en-US" sz="2800" dirty="0">
                <a:latin typeface="Arial" panose="020B0604020202020204" pitchFamily="34" charset="0"/>
                <a:cs typeface="Times New Roman" panose="02020603050405020304" pitchFamily="18" charset="0"/>
              </a:rPr>
              <a:t>and whiskers.</a:t>
            </a:r>
          </a:p>
        </p:txBody>
      </p:sp>
      <p:sp>
        <p:nvSpPr>
          <p:cNvPr id="73736" name="Text Box 8"/>
          <p:cNvSpPr txBox="1">
            <a:spLocks noChangeArrowheads="1"/>
          </p:cNvSpPr>
          <p:nvPr/>
        </p:nvSpPr>
        <p:spPr bwMode="auto">
          <a:xfrm>
            <a:off x="685800" y="1568905"/>
            <a:ext cx="266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r>
              <a:rPr lang="en-US" altLang="en-US" sz="2800" dirty="0">
                <a:latin typeface="Arial" panose="020B0604020202020204" pitchFamily="34" charset="0"/>
                <a:cs typeface="Times New Roman" panose="02020603050405020304" pitchFamily="18" charset="0"/>
              </a:rPr>
              <a:t>a camel head,</a:t>
            </a:r>
          </a:p>
        </p:txBody>
      </p:sp>
      <p:sp>
        <p:nvSpPr>
          <p:cNvPr id="12295" name="Text Box 9"/>
          <p:cNvSpPr txBox="1">
            <a:spLocks noChangeArrowheads="1"/>
          </p:cNvSpPr>
          <p:nvPr/>
        </p:nvSpPr>
        <p:spPr bwMode="auto">
          <a:xfrm>
            <a:off x="685800" y="1082805"/>
            <a:ext cx="2419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r>
              <a:rPr lang="en-US" altLang="en-US" sz="2800" dirty="0">
                <a:latin typeface="Arial" panose="020B0604020202020204" pitchFamily="34" charset="0"/>
                <a:cs typeface="Times New Roman" panose="02020603050405020304" pitchFamily="18" charset="0"/>
              </a:rPr>
              <a:t>a snake neck,</a:t>
            </a:r>
          </a:p>
        </p:txBody>
      </p:sp>
      <p:sp>
        <p:nvSpPr>
          <p:cNvPr id="73738" name="Text Box 10"/>
          <p:cNvSpPr txBox="1">
            <a:spLocks noChangeArrowheads="1"/>
          </p:cNvSpPr>
          <p:nvPr/>
        </p:nvSpPr>
        <p:spPr bwMode="auto">
          <a:xfrm>
            <a:off x="685800" y="2182959"/>
            <a:ext cx="19827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r>
              <a:rPr lang="en-US" altLang="en-US" sz="2800" dirty="0">
                <a:latin typeface="Arial" panose="020B0604020202020204" pitchFamily="34" charset="0"/>
                <a:cs typeface="Times New Roman" panose="02020603050405020304" pitchFamily="18" charset="0"/>
              </a:rPr>
              <a:t>fish scales,</a:t>
            </a:r>
            <a:endParaRPr lang="en-US" altLang="en-US" sz="2800" dirty="0">
              <a:latin typeface="Arial" panose="020B0604020202020204" pitchFamily="34" charset="0"/>
            </a:endParaRPr>
          </a:p>
        </p:txBody>
      </p:sp>
      <p:sp>
        <p:nvSpPr>
          <p:cNvPr id="73739" name="Text Box 11"/>
          <p:cNvSpPr txBox="1">
            <a:spLocks noChangeArrowheads="1"/>
          </p:cNvSpPr>
          <p:nvPr/>
        </p:nvSpPr>
        <p:spPr bwMode="auto">
          <a:xfrm>
            <a:off x="651147" y="2743200"/>
            <a:ext cx="2362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r>
              <a:rPr lang="en-US" altLang="en-US" sz="2800" dirty="0">
                <a:latin typeface="Arial" panose="020B0604020202020204" pitchFamily="34" charset="0"/>
                <a:cs typeface="Times New Roman" panose="02020603050405020304" pitchFamily="18" charset="0"/>
              </a:rPr>
              <a:t>eagle claws,</a:t>
            </a:r>
          </a:p>
        </p:txBody>
      </p:sp>
      <p:sp>
        <p:nvSpPr>
          <p:cNvPr id="73740" name="Text Box 12"/>
          <p:cNvSpPr txBox="1">
            <a:spLocks noChangeArrowheads="1"/>
          </p:cNvSpPr>
          <p:nvPr/>
        </p:nvSpPr>
        <p:spPr bwMode="auto">
          <a:xfrm>
            <a:off x="658971" y="3303441"/>
            <a:ext cx="1944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r>
              <a:rPr lang="en-US" altLang="en-US" sz="2800" dirty="0">
                <a:latin typeface="Arial" panose="020B0604020202020204" pitchFamily="34" charset="0"/>
                <a:cs typeface="Times New Roman" panose="02020603050405020304" pitchFamily="18" charset="0"/>
              </a:rPr>
              <a:t>tiger paws,</a:t>
            </a:r>
            <a:endParaRPr lang="en-US" altLang="en-US" sz="2800" dirty="0">
              <a:latin typeface="Arial" panose="020B0604020202020204" pitchFamily="34" charset="0"/>
            </a:endParaRPr>
          </a:p>
        </p:txBody>
      </p:sp>
      <p:sp>
        <p:nvSpPr>
          <p:cNvPr id="73741" name="Text Box 13"/>
          <p:cNvSpPr txBox="1">
            <a:spLocks noChangeArrowheads="1"/>
          </p:cNvSpPr>
          <p:nvPr/>
        </p:nvSpPr>
        <p:spPr bwMode="auto">
          <a:xfrm>
            <a:off x="649287" y="3845769"/>
            <a:ext cx="198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r>
              <a:rPr lang="en-US" altLang="en-US" sz="2800" dirty="0">
                <a:latin typeface="Arial" panose="020B0604020202020204" pitchFamily="34" charset="0"/>
                <a:cs typeface="Times New Roman" panose="02020603050405020304" pitchFamily="18" charset="0"/>
              </a:rPr>
              <a:t>ox ears,</a:t>
            </a:r>
            <a:endParaRPr lang="en-US" altLang="en-US" sz="2800" dirty="0">
              <a:latin typeface="Arial" panose="020B0604020202020204" pitchFamily="34" charset="0"/>
            </a:endParaRPr>
          </a:p>
        </p:txBody>
      </p:sp>
      <p:sp>
        <p:nvSpPr>
          <p:cNvPr id="73742" name="Text Box 14"/>
          <p:cNvSpPr txBox="1">
            <a:spLocks noChangeArrowheads="1"/>
          </p:cNvSpPr>
          <p:nvPr/>
        </p:nvSpPr>
        <p:spPr bwMode="auto">
          <a:xfrm>
            <a:off x="618490" y="4302271"/>
            <a:ext cx="20256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r>
              <a:rPr lang="en-US" altLang="en-US" sz="2800" dirty="0">
                <a:latin typeface="Arial" panose="020B0604020202020204" pitchFamily="34" charset="0"/>
                <a:cs typeface="Times New Roman" panose="02020603050405020304" pitchFamily="18" charset="0"/>
              </a:rPr>
              <a:t>deer horns,</a:t>
            </a:r>
            <a:endParaRPr lang="en-US" altLang="en-US" sz="2800" dirty="0">
              <a:latin typeface="Arial" panose="020B0604020202020204" pitchFamily="34" charset="0"/>
            </a:endParaRPr>
          </a:p>
        </p:txBody>
      </p:sp>
      <p:pic>
        <p:nvPicPr>
          <p:cNvPr id="12301" name="Picture 15" descr="dragon 03">
            <a:hlinkHover r:id="" action="ppaction://noaction" highlightClick="1"/>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1371600"/>
            <a:ext cx="375285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45128862"/>
      </p:ext>
    </p:extLst>
  </p:cSld>
  <p:clrMapOvr>
    <a:masterClrMapping/>
  </p:clrMapOvr>
  <mc:AlternateContent xmlns:mc="http://schemas.openxmlformats.org/markup-compatibility/2006">
    <mc:Choice xmlns:p14="http://schemas.microsoft.com/office/powerpoint/2010/main" Requires="p14">
      <p:transition spd="slow" p14:dur="2000" advTm="23900"/>
    </mc:Choice>
    <mc:Fallback>
      <p:transition spd="slow" advTm="23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37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37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373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37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374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374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3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73735" grpId="0" autoUpdateAnimBg="0"/>
      <p:bldP spid="73736" grpId="0" autoUpdateAnimBg="0"/>
      <p:bldP spid="73738" grpId="0" autoUpdateAnimBg="0"/>
      <p:bldP spid="73739" grpId="0" autoUpdateAnimBg="0"/>
      <p:bldP spid="73740" grpId="0" autoUpdateAnimBg="0"/>
      <p:bldP spid="73741" grpId="0" autoUpdateAnimBg="0"/>
      <p:bldP spid="73742"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2548" y="243840"/>
            <a:ext cx="7585165" cy="3693319"/>
          </a:xfrm>
          <a:prstGeom prst="rect">
            <a:avLst/>
          </a:prstGeom>
          <a:noFill/>
        </p:spPr>
        <p:txBody>
          <a:bodyPr wrap="square" rtlCol="0">
            <a:spAutoFit/>
          </a:bodyPr>
          <a:lstStyle/>
          <a:p>
            <a:r>
              <a:rPr lang="en-GB" sz="2400" b="1" u="sng" dirty="0">
                <a:latin typeface="Comic Sans MS" panose="030F0702030302020204" pitchFamily="66" charset="0"/>
              </a:rPr>
              <a:t>Thursday Task 1</a:t>
            </a:r>
            <a:r>
              <a:rPr lang="en-GB" sz="2400" b="1" dirty="0">
                <a:latin typeface="Comic Sans MS" panose="030F0702030302020204" pitchFamily="66" charset="0"/>
              </a:rPr>
              <a:t>: Design your own </a:t>
            </a:r>
            <a:r>
              <a:rPr lang="en-GB" sz="2400" b="1" dirty="0" smtClean="0">
                <a:latin typeface="Comic Sans MS" panose="030F0702030302020204" pitchFamily="66" charset="0"/>
              </a:rPr>
              <a:t>dragon.</a:t>
            </a:r>
          </a:p>
          <a:p>
            <a:endParaRPr lang="en-GB" sz="2400" b="1" dirty="0">
              <a:latin typeface="Comic Sans MS" panose="030F0702030302020204" pitchFamily="66" charset="0"/>
            </a:endParaRPr>
          </a:p>
          <a:p>
            <a:endParaRPr lang="en-GB" dirty="0" smtClean="0">
              <a:latin typeface="Comic Sans MS" panose="030F0702030302020204" pitchFamily="66" charset="0"/>
            </a:endParaRPr>
          </a:p>
          <a:p>
            <a:r>
              <a:rPr lang="en-GB" sz="2800" dirty="0" smtClean="0">
                <a:latin typeface="Comic Sans MS" panose="030F0702030302020204" pitchFamily="66" charset="0"/>
              </a:rPr>
              <a:t>Draw your own dragon by choosing parts of different creatures.</a:t>
            </a:r>
          </a:p>
          <a:p>
            <a:endParaRPr lang="en-GB" sz="2800" dirty="0">
              <a:latin typeface="Comic Sans MS" panose="030F0702030302020204" pitchFamily="66" charset="0"/>
            </a:endParaRPr>
          </a:p>
          <a:p>
            <a:r>
              <a:rPr lang="en-GB" sz="2800" dirty="0" smtClean="0">
                <a:latin typeface="Comic Sans MS" panose="030F0702030302020204" pitchFamily="66" charset="0"/>
              </a:rPr>
              <a:t>Label your dragon.</a:t>
            </a:r>
          </a:p>
          <a:p>
            <a:endParaRPr lang="en-GB" sz="2800" dirty="0">
              <a:latin typeface="Comic Sans MS" panose="030F0702030302020204" pitchFamily="66" charset="0"/>
            </a:endParaRPr>
          </a:p>
          <a:p>
            <a:r>
              <a:rPr lang="en-GB" sz="2800" dirty="0" smtClean="0">
                <a:latin typeface="Comic Sans MS" panose="030F0702030302020204" pitchFamily="66" charset="0"/>
              </a:rPr>
              <a:t>DO NOT COLOUR YOUR DRAGON YET!</a:t>
            </a:r>
            <a:endParaRPr lang="en-GB"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94121637"/>
      </p:ext>
    </p:extLst>
  </p:cSld>
  <p:clrMapOvr>
    <a:masterClrMapping/>
  </p:clrMapOvr>
  <mc:AlternateContent xmlns:mc="http://schemas.openxmlformats.org/markup-compatibility/2006">
    <mc:Choice xmlns:p14="http://schemas.microsoft.com/office/powerpoint/2010/main" Requires="p14">
      <p:transition spd="slow" p14:dur="2000" advTm="44360"/>
    </mc:Choice>
    <mc:Fallback>
      <p:transition spd="slow" advTm="44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sz="quarter"/>
          </p:nvPr>
        </p:nvSpPr>
        <p:spPr>
          <a:xfrm>
            <a:off x="76199" y="1759766"/>
            <a:ext cx="8101149" cy="1736725"/>
          </a:xfrm>
        </p:spPr>
        <p:txBody>
          <a:bodyPr>
            <a:noAutofit/>
          </a:bodyPr>
          <a:lstStyle/>
          <a:p>
            <a:r>
              <a:rPr lang="en-GB" sz="4400" dirty="0" smtClean="0">
                <a:latin typeface="Comic Sans MS" panose="030F0702030302020204" pitchFamily="66" charset="0"/>
              </a:rPr>
              <a:t>Read the next few slides to find out about different dragons</a:t>
            </a:r>
            <a:endParaRPr lang="en-GB" sz="4400" dirty="0">
              <a:latin typeface="Comic Sans MS" panose="030F0702030302020204" pitchFamily="66"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34616525"/>
      </p:ext>
    </p:extLst>
  </p:cSld>
  <p:clrMapOvr>
    <a:masterClrMapping/>
  </p:clrMapOvr>
  <mc:AlternateContent xmlns:mc="http://schemas.openxmlformats.org/markup-compatibility/2006">
    <mc:Choice xmlns:p14="http://schemas.microsoft.com/office/powerpoint/2010/main" Requires="p14">
      <p:transition spd="slow" p14:dur="2000" advTm="2068"/>
    </mc:Choice>
    <mc:Fallback>
      <p:transition spd="slow" advTm="2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836613" y="650376"/>
            <a:ext cx="4800600" cy="990600"/>
          </a:xfrm>
        </p:spPr>
        <p:txBody>
          <a:bodyPr>
            <a:normAutofit fontScale="90000"/>
          </a:bodyPr>
          <a:lstStyle/>
          <a:p>
            <a:pPr algn="l" eaLnBrk="1" hangingPunct="1">
              <a:defRPr/>
            </a:pPr>
            <a:r>
              <a:rPr lang="en-US" dirty="0" smtClean="0">
                <a:solidFill>
                  <a:srgbClr val="FFCC00"/>
                </a:solidFill>
                <a:latin typeface="Sylfaen" pitchFamily="18" charset="0"/>
              </a:rPr>
              <a:t>Wood Dragons</a:t>
            </a:r>
          </a:p>
        </p:txBody>
      </p:sp>
      <p:sp>
        <p:nvSpPr>
          <p:cNvPr id="16387" name="Text Box 3"/>
          <p:cNvSpPr txBox="1">
            <a:spLocks noChangeArrowheads="1"/>
          </p:cNvSpPr>
          <p:nvPr/>
        </p:nvSpPr>
        <p:spPr bwMode="auto">
          <a:xfrm>
            <a:off x="123009" y="1734275"/>
            <a:ext cx="5486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30000"/>
              </a:spcBef>
              <a:buClrTx/>
              <a:buSzTx/>
              <a:buFontTx/>
              <a:buNone/>
            </a:pPr>
            <a:r>
              <a:rPr lang="en-US" altLang="en-US" sz="2800" dirty="0">
                <a:latin typeface="Arial" panose="020B0604020202020204" pitchFamily="34" charset="0"/>
                <a:cs typeface="Times New Roman" panose="02020603050405020304" pitchFamily="18" charset="0"/>
              </a:rPr>
              <a:t>Legend says …. </a:t>
            </a:r>
            <a:r>
              <a:rPr lang="en-US" altLang="en-US" sz="2800" b="1" dirty="0">
                <a:solidFill>
                  <a:schemeClr val="accent2">
                    <a:lumMod val="50000"/>
                  </a:schemeClr>
                </a:solidFill>
                <a:latin typeface="Arial" panose="020B0604020202020204" pitchFamily="34" charset="0"/>
                <a:cs typeface="Times New Roman" panose="02020603050405020304" pitchFamily="18" charset="0"/>
              </a:rPr>
              <a:t>Wood dragons are brown.  </a:t>
            </a:r>
          </a:p>
        </p:txBody>
      </p:sp>
      <p:sp>
        <p:nvSpPr>
          <p:cNvPr id="16389" name="Text Box 5"/>
          <p:cNvSpPr txBox="1">
            <a:spLocks noChangeArrowheads="1"/>
          </p:cNvSpPr>
          <p:nvPr/>
        </p:nvSpPr>
        <p:spPr bwMode="auto">
          <a:xfrm>
            <a:off x="123009" y="4519749"/>
            <a:ext cx="4392612"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30000"/>
              </a:spcBef>
              <a:buClrTx/>
              <a:buSzTx/>
              <a:buFontTx/>
              <a:buNone/>
            </a:pPr>
            <a:r>
              <a:rPr lang="en-US" altLang="en-US" sz="2800" dirty="0">
                <a:latin typeface="Arial" panose="020B0604020202020204" pitchFamily="34" charset="0"/>
              </a:rPr>
              <a:t>They are not as selfish as the other dragons. They share well.</a:t>
            </a:r>
            <a:endParaRPr lang="en-US" altLang="en-US" sz="1800" dirty="0"/>
          </a:p>
        </p:txBody>
      </p:sp>
      <p:sp>
        <p:nvSpPr>
          <p:cNvPr id="16390" name="Text Box 6"/>
          <p:cNvSpPr txBox="1">
            <a:spLocks noChangeArrowheads="1"/>
          </p:cNvSpPr>
          <p:nvPr/>
        </p:nvSpPr>
        <p:spPr bwMode="auto">
          <a:xfrm>
            <a:off x="744538" y="2824434"/>
            <a:ext cx="468153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30000"/>
              </a:spcBef>
              <a:buClrTx/>
              <a:buSzTx/>
              <a:buFontTx/>
              <a:buNone/>
            </a:pPr>
            <a:r>
              <a:rPr lang="en-US" altLang="en-US" sz="2800" dirty="0">
                <a:latin typeface="Arial" panose="020B0604020202020204" pitchFamily="34" charset="0"/>
              </a:rPr>
              <a:t>They guard the forest.  They are imaginative and curious, and come up with brilliant new ideas. </a:t>
            </a:r>
          </a:p>
        </p:txBody>
      </p:sp>
      <p:sp>
        <p:nvSpPr>
          <p:cNvPr id="2" name="Text Box 7"/>
          <p:cNvSpPr txBox="1">
            <a:spLocks noChangeArrowheads="1"/>
          </p:cNvSpPr>
          <p:nvPr/>
        </p:nvSpPr>
        <p:spPr bwMode="auto">
          <a:xfrm>
            <a:off x="652463" y="60674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30000"/>
              </a:spcBef>
              <a:buClrTx/>
              <a:buSzTx/>
              <a:buFontTx/>
              <a:buNone/>
            </a:pPr>
            <a:endParaRPr lang="en-US" altLang="en-US" sz="1800"/>
          </a:p>
          <a:p>
            <a:pPr>
              <a:spcBef>
                <a:spcPct val="0"/>
              </a:spcBef>
              <a:buClrTx/>
              <a:buSzTx/>
              <a:buFontTx/>
              <a:buNone/>
            </a:pPr>
            <a:endParaRPr lang="en-US" altLang="en-US" sz="1800"/>
          </a:p>
        </p:txBody>
      </p:sp>
      <p:pic>
        <p:nvPicPr>
          <p:cNvPr id="16391" name="Picture 9" descr="dragon 04">
            <a:hlinkHover r:id="" action="ppaction://noaction" highlightClick="1"/>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3525" y="2065338"/>
            <a:ext cx="5070475"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354382633"/>
      </p:ext>
    </p:extLst>
  </p:cSld>
  <p:clrMapOvr>
    <a:masterClrMapping/>
  </p:clrMapOvr>
  <mc:AlternateContent xmlns:mc="http://schemas.openxmlformats.org/markup-compatibility/2006">
    <mc:Choice xmlns:p14="http://schemas.microsoft.com/office/powerpoint/2010/main" Requires="p14">
      <p:transition spd="slow" p14:dur="2000" advTm="22157"/>
    </mc:Choice>
    <mc:Fallback>
      <p:transition spd="slow" advTm="22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3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6389"/>
                                        </p:tgtEl>
                                        <p:attrNameLst>
                                          <p:attrName>style.visibility</p:attrName>
                                        </p:attrNameLst>
                                      </p:cBhvr>
                                      <p:to>
                                        <p:strVal val="visible"/>
                                      </p:to>
                                    </p:set>
                                    <p:anim calcmode="lin" valueType="num">
                                      <p:cBhvr>
                                        <p:cTn id="15" dur="500" fill="hold"/>
                                        <p:tgtEl>
                                          <p:spTgt spid="16389"/>
                                        </p:tgtEl>
                                        <p:attrNameLst>
                                          <p:attrName>ppt_w</p:attrName>
                                        </p:attrNameLst>
                                      </p:cBhvr>
                                      <p:tavLst>
                                        <p:tav tm="0">
                                          <p:val>
                                            <p:fltVal val="0"/>
                                          </p:val>
                                        </p:tav>
                                        <p:tav tm="100000">
                                          <p:val>
                                            <p:strVal val="#ppt_w"/>
                                          </p:val>
                                        </p:tav>
                                      </p:tavLst>
                                    </p:anim>
                                    <p:anim calcmode="lin" valueType="num">
                                      <p:cBhvr>
                                        <p:cTn id="16" dur="500" fill="hold"/>
                                        <p:tgtEl>
                                          <p:spTgt spid="163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16389" grpId="0" autoUpdateAnimBg="0"/>
      <p:bldP spid="1639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107950" y="381000"/>
            <a:ext cx="4800600" cy="990600"/>
          </a:xfrm>
        </p:spPr>
        <p:txBody>
          <a:bodyPr>
            <a:normAutofit fontScale="90000"/>
          </a:bodyPr>
          <a:lstStyle/>
          <a:p>
            <a:pPr algn="l" eaLnBrk="1" hangingPunct="1">
              <a:defRPr/>
            </a:pPr>
            <a:r>
              <a:rPr lang="en-US" smtClean="0">
                <a:solidFill>
                  <a:srgbClr val="FFCC00"/>
                </a:solidFill>
                <a:latin typeface="Sylfaen" pitchFamily="18" charset="0"/>
              </a:rPr>
              <a:t>Fire Dragons</a:t>
            </a:r>
          </a:p>
        </p:txBody>
      </p:sp>
      <p:sp>
        <p:nvSpPr>
          <p:cNvPr id="18435" name="Text Box 3"/>
          <p:cNvSpPr txBox="1">
            <a:spLocks noChangeArrowheads="1"/>
          </p:cNvSpPr>
          <p:nvPr/>
        </p:nvSpPr>
        <p:spPr bwMode="auto">
          <a:xfrm>
            <a:off x="609600" y="1828800"/>
            <a:ext cx="6858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30000"/>
              </a:spcBef>
              <a:buClrTx/>
              <a:buSzTx/>
              <a:buFontTx/>
              <a:buNone/>
            </a:pPr>
            <a:r>
              <a:rPr lang="en-US" altLang="en-US" sz="2800">
                <a:latin typeface="Arial" panose="020B0604020202020204" pitchFamily="34" charset="0"/>
                <a:cs typeface="Times New Roman" panose="02020603050405020304" pitchFamily="18" charset="0"/>
              </a:rPr>
              <a:t>Legend says …. </a:t>
            </a:r>
            <a:r>
              <a:rPr lang="en-US" altLang="en-US" sz="2800" b="1">
                <a:solidFill>
                  <a:srgbClr val="FF0000"/>
                </a:solidFill>
                <a:latin typeface="Arial" panose="020B0604020202020204" pitchFamily="34" charset="0"/>
                <a:cs typeface="Times New Roman" panose="02020603050405020304" pitchFamily="18" charset="0"/>
              </a:rPr>
              <a:t>Fire dragons are red.</a:t>
            </a:r>
            <a:r>
              <a:rPr lang="en-US" altLang="en-US" sz="2800">
                <a:latin typeface="Arial" panose="020B0604020202020204" pitchFamily="34" charset="0"/>
                <a:cs typeface="Times New Roman" panose="02020603050405020304" pitchFamily="18" charset="0"/>
              </a:rPr>
              <a:t>  </a:t>
            </a:r>
          </a:p>
        </p:txBody>
      </p:sp>
      <p:sp>
        <p:nvSpPr>
          <p:cNvPr id="18437" name="Text Box 5"/>
          <p:cNvSpPr txBox="1">
            <a:spLocks noChangeArrowheads="1"/>
          </p:cNvSpPr>
          <p:nvPr/>
        </p:nvSpPr>
        <p:spPr bwMode="auto">
          <a:xfrm>
            <a:off x="592138" y="2570163"/>
            <a:ext cx="53482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r>
              <a:rPr lang="en-US" altLang="en-US" sz="2800">
                <a:latin typeface="Arial" panose="020B0604020202020204" pitchFamily="34" charset="0"/>
              </a:rPr>
              <a:t>They guard the wind, fire, lightning and sky.  </a:t>
            </a:r>
          </a:p>
          <a:p>
            <a:pPr>
              <a:spcBef>
                <a:spcPct val="0"/>
              </a:spcBef>
              <a:buClrTx/>
              <a:buSzTx/>
              <a:buFontTx/>
              <a:buNone/>
            </a:pPr>
            <a:endParaRPr lang="en-US" altLang="en-US" sz="2800">
              <a:latin typeface="Arial" panose="020B0604020202020204" pitchFamily="34" charset="0"/>
            </a:endParaRPr>
          </a:p>
        </p:txBody>
      </p:sp>
      <p:sp>
        <p:nvSpPr>
          <p:cNvPr id="2" name="Text Box 6"/>
          <p:cNvSpPr txBox="1">
            <a:spLocks noChangeArrowheads="1"/>
          </p:cNvSpPr>
          <p:nvPr/>
        </p:nvSpPr>
        <p:spPr bwMode="auto">
          <a:xfrm>
            <a:off x="592138" y="3657600"/>
            <a:ext cx="347503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r>
              <a:rPr lang="en-US" altLang="en-US" sz="2800">
                <a:latin typeface="Arial" panose="020B0604020202020204" pitchFamily="34" charset="0"/>
              </a:rPr>
              <a:t>These dragons are the most </a:t>
            </a:r>
          </a:p>
          <a:p>
            <a:pPr>
              <a:spcBef>
                <a:spcPct val="0"/>
              </a:spcBef>
              <a:buClrTx/>
              <a:buSzTx/>
              <a:buFontTx/>
              <a:buNone/>
            </a:pPr>
            <a:r>
              <a:rPr lang="en-US" altLang="en-US" sz="2800">
                <a:latin typeface="Arial" panose="020B0604020202020204" pitchFamily="34" charset="0"/>
              </a:rPr>
              <a:t>outgoing and short-tempered.  </a:t>
            </a:r>
          </a:p>
        </p:txBody>
      </p:sp>
      <p:pic>
        <p:nvPicPr>
          <p:cNvPr id="18438" name="Picture 9" descr="dragon 05">
            <a:hlinkHover r:id="" action="ppaction://noaction" highlightClick="1"/>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2286000"/>
            <a:ext cx="569595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847962360"/>
      </p:ext>
    </p:extLst>
  </p:cSld>
  <p:clrMapOvr>
    <a:masterClrMapping/>
  </p:clrMapOvr>
  <mc:AlternateContent xmlns:mc="http://schemas.openxmlformats.org/markup-compatibility/2006">
    <mc:Choice xmlns:p14="http://schemas.microsoft.com/office/powerpoint/2010/main" Requires="p14">
      <p:transition spd="slow" p14:dur="2000" advTm="17281"/>
    </mc:Choice>
    <mc:Fallback>
      <p:transition spd="slow" advTm="17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1843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468313" y="381000"/>
            <a:ext cx="4679950" cy="990600"/>
          </a:xfrm>
        </p:spPr>
        <p:txBody>
          <a:bodyPr>
            <a:normAutofit fontScale="90000"/>
          </a:bodyPr>
          <a:lstStyle/>
          <a:p>
            <a:pPr algn="l" eaLnBrk="1" hangingPunct="1">
              <a:defRPr/>
            </a:pPr>
            <a:r>
              <a:rPr lang="en-US" smtClean="0">
                <a:solidFill>
                  <a:srgbClr val="FFCC00"/>
                </a:solidFill>
                <a:latin typeface="Sylfaen" pitchFamily="18" charset="0"/>
              </a:rPr>
              <a:t>Earth Dragons</a:t>
            </a:r>
          </a:p>
        </p:txBody>
      </p:sp>
      <p:sp>
        <p:nvSpPr>
          <p:cNvPr id="20483" name="Text Box 3"/>
          <p:cNvSpPr txBox="1">
            <a:spLocks noChangeArrowheads="1"/>
          </p:cNvSpPr>
          <p:nvPr/>
        </p:nvSpPr>
        <p:spPr bwMode="auto">
          <a:xfrm>
            <a:off x="666750" y="1828800"/>
            <a:ext cx="77073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30000"/>
              </a:spcBef>
              <a:buClrTx/>
              <a:buSzTx/>
              <a:buFontTx/>
              <a:buNone/>
            </a:pPr>
            <a:r>
              <a:rPr lang="en-US" altLang="en-US" sz="2800">
                <a:latin typeface="Arial" panose="020B0604020202020204" pitchFamily="34" charset="0"/>
                <a:cs typeface="Times New Roman" panose="02020603050405020304" pitchFamily="18" charset="0"/>
              </a:rPr>
              <a:t>Legend says … </a:t>
            </a:r>
            <a:r>
              <a:rPr lang="en-US" altLang="en-US" sz="2800" b="1">
                <a:solidFill>
                  <a:srgbClr val="00FF00"/>
                </a:solidFill>
                <a:latin typeface="Arial" panose="020B0604020202020204" pitchFamily="34" charset="0"/>
                <a:cs typeface="Times New Roman" panose="02020603050405020304" pitchFamily="18" charset="0"/>
              </a:rPr>
              <a:t>Earth dragons are green.</a:t>
            </a:r>
            <a:r>
              <a:rPr lang="en-US" altLang="en-US" sz="2800">
                <a:solidFill>
                  <a:srgbClr val="00FF00"/>
                </a:solidFill>
                <a:latin typeface="Arial" panose="020B0604020202020204" pitchFamily="34" charset="0"/>
                <a:cs typeface="Times New Roman" panose="02020603050405020304" pitchFamily="18" charset="0"/>
              </a:rPr>
              <a:t>  </a:t>
            </a:r>
          </a:p>
        </p:txBody>
      </p:sp>
      <p:sp>
        <p:nvSpPr>
          <p:cNvPr id="20489" name="Text Box 9"/>
          <p:cNvSpPr txBox="1">
            <a:spLocks noChangeArrowheads="1"/>
          </p:cNvSpPr>
          <p:nvPr/>
        </p:nvSpPr>
        <p:spPr bwMode="auto">
          <a:xfrm>
            <a:off x="665163" y="2714625"/>
            <a:ext cx="4411662"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r>
              <a:rPr lang="en-US" altLang="en-US" sz="2800">
                <a:latin typeface="Arial" panose="020B0604020202020204" pitchFamily="34" charset="0"/>
              </a:rPr>
              <a:t>They guard the earth, the crops, and the mountains. </a:t>
            </a:r>
          </a:p>
          <a:p>
            <a:pPr>
              <a:spcBef>
                <a:spcPct val="0"/>
              </a:spcBef>
              <a:buClrTx/>
              <a:buSzTx/>
              <a:buFontTx/>
              <a:buNone/>
            </a:pPr>
            <a:r>
              <a:rPr lang="en-US" altLang="en-US" sz="2800">
                <a:latin typeface="Arial" panose="020B0604020202020204" pitchFamily="34" charset="0"/>
              </a:rPr>
              <a:t>They know the value </a:t>
            </a:r>
          </a:p>
          <a:p>
            <a:pPr>
              <a:spcBef>
                <a:spcPct val="0"/>
              </a:spcBef>
              <a:buClrTx/>
              <a:buSzTx/>
              <a:buFontTx/>
              <a:buNone/>
            </a:pPr>
            <a:r>
              <a:rPr lang="en-US" altLang="en-US" sz="2800">
                <a:latin typeface="Arial" panose="020B0604020202020204" pitchFamily="34" charset="0"/>
              </a:rPr>
              <a:t>of cooperation. </a:t>
            </a:r>
          </a:p>
          <a:p>
            <a:pPr>
              <a:spcBef>
                <a:spcPct val="0"/>
              </a:spcBef>
              <a:buClrTx/>
              <a:buSzTx/>
              <a:buFontTx/>
              <a:buNone/>
            </a:pPr>
            <a:endParaRPr lang="en-US" altLang="en-US" sz="2800">
              <a:latin typeface="Arial" panose="020B0604020202020204" pitchFamily="34" charset="0"/>
            </a:endParaRPr>
          </a:p>
        </p:txBody>
      </p:sp>
      <p:pic>
        <p:nvPicPr>
          <p:cNvPr id="20485" name="Picture 10" descr="dragon 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3300" y="2420938"/>
            <a:ext cx="676275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972691432"/>
      </p:ext>
    </p:extLst>
  </p:cSld>
  <p:clrMapOvr>
    <a:masterClrMapping/>
  </p:clrMapOvr>
  <mc:AlternateContent xmlns:mc="http://schemas.openxmlformats.org/markup-compatibility/2006">
    <mc:Choice xmlns:p14="http://schemas.microsoft.com/office/powerpoint/2010/main" Requires="p14">
      <p:transition spd="slow" p14:dur="2000" advTm="14493"/>
    </mc:Choice>
    <mc:Fallback>
      <p:transition spd="slow" advTm="14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4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20489"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347663" y="381000"/>
            <a:ext cx="4800600" cy="990600"/>
          </a:xfrm>
        </p:spPr>
        <p:txBody>
          <a:bodyPr>
            <a:normAutofit fontScale="90000"/>
          </a:bodyPr>
          <a:lstStyle/>
          <a:p>
            <a:pPr algn="l" eaLnBrk="1" hangingPunct="1">
              <a:defRPr/>
            </a:pPr>
            <a:r>
              <a:rPr lang="en-US" smtClean="0">
                <a:solidFill>
                  <a:srgbClr val="FFCC00"/>
                </a:solidFill>
                <a:latin typeface="Sylfaen" pitchFamily="18" charset="0"/>
              </a:rPr>
              <a:t>Water Dragons</a:t>
            </a:r>
          </a:p>
        </p:txBody>
      </p:sp>
      <p:sp>
        <p:nvSpPr>
          <p:cNvPr id="24579" name="Text Box 3"/>
          <p:cNvSpPr txBox="1">
            <a:spLocks noChangeArrowheads="1"/>
          </p:cNvSpPr>
          <p:nvPr/>
        </p:nvSpPr>
        <p:spPr bwMode="auto">
          <a:xfrm>
            <a:off x="452846" y="1392238"/>
            <a:ext cx="77073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30000"/>
              </a:spcBef>
              <a:buClrTx/>
              <a:buSzTx/>
              <a:buFontTx/>
              <a:buNone/>
            </a:pPr>
            <a:r>
              <a:rPr lang="en-US" altLang="en-US" sz="2800" dirty="0">
                <a:latin typeface="Arial" panose="020B0604020202020204" pitchFamily="34" charset="0"/>
                <a:cs typeface="Times New Roman" panose="02020603050405020304" pitchFamily="18" charset="0"/>
              </a:rPr>
              <a:t>Legend says …. </a:t>
            </a:r>
            <a:r>
              <a:rPr lang="en-US" altLang="en-US" sz="2800" b="1" dirty="0">
                <a:solidFill>
                  <a:srgbClr val="BBC7ED"/>
                </a:solidFill>
                <a:latin typeface="Arial" panose="020B0604020202020204" pitchFamily="34" charset="0"/>
                <a:cs typeface="Times New Roman" panose="02020603050405020304" pitchFamily="18" charset="0"/>
              </a:rPr>
              <a:t>Water dragons are blue</a:t>
            </a:r>
            <a:r>
              <a:rPr lang="en-US" altLang="en-US" sz="2800" dirty="0">
                <a:solidFill>
                  <a:srgbClr val="BBC7ED"/>
                </a:solidFill>
                <a:latin typeface="Arial" panose="020B0604020202020204" pitchFamily="34" charset="0"/>
                <a:cs typeface="Times New Roman" panose="02020603050405020304" pitchFamily="18" charset="0"/>
              </a:rPr>
              <a:t>.  </a:t>
            </a:r>
          </a:p>
        </p:txBody>
      </p:sp>
      <p:sp>
        <p:nvSpPr>
          <p:cNvPr id="26629" name="Text Box 5"/>
          <p:cNvSpPr txBox="1">
            <a:spLocks noChangeArrowheads="1"/>
          </p:cNvSpPr>
          <p:nvPr/>
        </p:nvSpPr>
        <p:spPr bwMode="auto">
          <a:xfrm>
            <a:off x="347663" y="2087926"/>
            <a:ext cx="37655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30000"/>
              </a:spcBef>
              <a:buClrTx/>
              <a:buSzTx/>
              <a:buFontTx/>
              <a:buNone/>
            </a:pPr>
            <a:r>
              <a:rPr lang="en-US" altLang="en-US" sz="2800" dirty="0">
                <a:latin typeface="Arial" panose="020B0604020202020204" pitchFamily="34" charset="0"/>
              </a:rPr>
              <a:t>They guard rivers, rain, wells, and water.  They get along well with people.  </a:t>
            </a:r>
          </a:p>
        </p:txBody>
      </p:sp>
      <p:sp>
        <p:nvSpPr>
          <p:cNvPr id="26630" name="Text Box 6"/>
          <p:cNvSpPr txBox="1">
            <a:spLocks noChangeArrowheads="1"/>
          </p:cNvSpPr>
          <p:nvPr/>
        </p:nvSpPr>
        <p:spPr bwMode="auto">
          <a:xfrm>
            <a:off x="347663" y="3888151"/>
            <a:ext cx="28289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30000"/>
              </a:spcBef>
              <a:buClrTx/>
              <a:buSzTx/>
              <a:buFontTx/>
              <a:buNone/>
            </a:pPr>
            <a:r>
              <a:rPr lang="en-US" altLang="en-US" sz="2800" dirty="0">
                <a:latin typeface="Arial" panose="020B0604020202020204" pitchFamily="34" charset="0"/>
              </a:rPr>
              <a:t>They know how to accept defeat and how to rebuild.</a:t>
            </a:r>
          </a:p>
        </p:txBody>
      </p:sp>
      <p:pic>
        <p:nvPicPr>
          <p:cNvPr id="24582" name="Picture 8" descr="dragon 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0" y="2535238"/>
            <a:ext cx="54483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120399944"/>
      </p:ext>
    </p:extLst>
  </p:cSld>
  <p:clrMapOvr>
    <a:masterClrMapping/>
  </p:clrMapOvr>
  <mc:AlternateContent xmlns:mc="http://schemas.openxmlformats.org/markup-compatibility/2006">
    <mc:Choice xmlns:p14="http://schemas.microsoft.com/office/powerpoint/2010/main" Requires="p14">
      <p:transition spd="slow" p14:dur="2000" advTm="22142"/>
    </mc:Choice>
    <mc:Fallback>
      <p:transition spd="slow" advTm="22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26630"/>
                                        </p:tgtEl>
                                        <p:attrNameLst>
                                          <p:attrName>style.visibility</p:attrName>
                                        </p:attrNameLst>
                                      </p:cBhvr>
                                      <p:to>
                                        <p:strVal val="visible"/>
                                      </p:to>
                                    </p:set>
                                    <p:anim calcmode="lin" valueType="num">
                                      <p:cBhvr>
                                        <p:cTn id="15" dur="500" fill="hold"/>
                                        <p:tgtEl>
                                          <p:spTgt spid="26630"/>
                                        </p:tgtEl>
                                        <p:attrNameLst>
                                          <p:attrName>ppt_w</p:attrName>
                                        </p:attrNameLst>
                                      </p:cBhvr>
                                      <p:tavLst>
                                        <p:tav tm="0">
                                          <p:val>
                                            <p:fltVal val="0"/>
                                          </p:val>
                                        </p:tav>
                                        <p:tav tm="100000">
                                          <p:val>
                                            <p:strVal val="#ppt_w"/>
                                          </p:val>
                                        </p:tav>
                                      </p:tavLst>
                                    </p:anim>
                                    <p:anim calcmode="lin" valueType="num">
                                      <p:cBhvr>
                                        <p:cTn id="16" dur="500" fill="hold"/>
                                        <p:tgtEl>
                                          <p:spTgt spid="266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26629" grpId="0" autoUpdateAnimBg="0"/>
      <p:bldP spid="2663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376" y="191588"/>
            <a:ext cx="6418217" cy="3539430"/>
          </a:xfrm>
          <a:prstGeom prst="rect">
            <a:avLst/>
          </a:prstGeom>
          <a:noFill/>
        </p:spPr>
        <p:txBody>
          <a:bodyPr wrap="square" rtlCol="0">
            <a:spAutoFit/>
          </a:bodyPr>
          <a:lstStyle/>
          <a:p>
            <a:r>
              <a:rPr lang="en-GB" sz="2800" b="1" dirty="0" smtClean="0">
                <a:latin typeface="Comic Sans MS" panose="030F0702030302020204" pitchFamily="66" charset="0"/>
              </a:rPr>
              <a:t>Thursday task 2</a:t>
            </a:r>
            <a:r>
              <a:rPr lang="en-GB" sz="2800" dirty="0" smtClean="0">
                <a:latin typeface="Comic Sans MS" panose="030F0702030302020204" pitchFamily="66" charset="0"/>
              </a:rPr>
              <a:t>: What does legend say about your dragon?</a:t>
            </a:r>
          </a:p>
          <a:p>
            <a:endParaRPr lang="en-GB" sz="2400" dirty="0">
              <a:latin typeface="Comic Sans MS" panose="030F0702030302020204" pitchFamily="66" charset="0"/>
            </a:endParaRPr>
          </a:p>
          <a:p>
            <a:endParaRPr lang="en-GB" sz="2400" dirty="0">
              <a:latin typeface="Comic Sans MS" panose="030F0702030302020204" pitchFamily="66" charset="0"/>
            </a:endParaRPr>
          </a:p>
          <a:p>
            <a:r>
              <a:rPr lang="en-GB" sz="2400" dirty="0" smtClean="0">
                <a:latin typeface="Comic Sans MS" panose="030F0702030302020204" pitchFamily="66" charset="0"/>
              </a:rPr>
              <a:t>What colour would your dragon be?</a:t>
            </a:r>
          </a:p>
          <a:p>
            <a:endParaRPr lang="en-GB" sz="2400" dirty="0" smtClean="0">
              <a:latin typeface="Comic Sans MS" panose="030F0702030302020204" pitchFamily="66" charset="0"/>
            </a:endParaRPr>
          </a:p>
          <a:p>
            <a:r>
              <a:rPr lang="en-GB" sz="2400" dirty="0" smtClean="0">
                <a:latin typeface="Comic Sans MS" panose="030F0702030302020204" pitchFamily="66" charset="0"/>
              </a:rPr>
              <a:t>What would your dragon guard?</a:t>
            </a:r>
          </a:p>
          <a:p>
            <a:endParaRPr lang="en-GB" sz="2400" dirty="0" smtClean="0">
              <a:latin typeface="Comic Sans MS" panose="030F0702030302020204" pitchFamily="66" charset="0"/>
            </a:endParaRPr>
          </a:p>
          <a:p>
            <a:r>
              <a:rPr lang="en-GB" sz="2400" dirty="0" smtClean="0">
                <a:latin typeface="Comic Sans MS" panose="030F0702030302020204" pitchFamily="66" charset="0"/>
              </a:rPr>
              <a:t>What would its personality be like?</a:t>
            </a:r>
            <a:endParaRPr lang="en-GB" sz="2400" dirty="0">
              <a:latin typeface="Comic Sans MS" panose="030F0702030302020204" pitchFamily="66"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024763449"/>
      </p:ext>
    </p:extLst>
  </p:cSld>
  <p:clrMapOvr>
    <a:masterClrMapping/>
  </p:clrMapOvr>
  <mc:AlternateContent xmlns:mc="http://schemas.openxmlformats.org/markup-compatibility/2006">
    <mc:Choice xmlns:p14="http://schemas.microsoft.com/office/powerpoint/2010/main" Requires="p14">
      <p:transition spd="slow" p14:dur="2000" advTm="49566"/>
    </mc:Choice>
    <mc:Fallback>
      <p:transition spd="slow" advTm="49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ragon dance in London Chinese new year celebration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31" y="618876"/>
            <a:ext cx="8045541" cy="567492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13794809"/>
      </p:ext>
    </p:extLst>
  </p:cSld>
  <p:clrMapOvr>
    <a:masterClrMapping/>
  </p:clrMapOvr>
  <mc:AlternateContent xmlns:mc="http://schemas.openxmlformats.org/markup-compatibility/2006">
    <mc:Choice xmlns:p14="http://schemas.microsoft.com/office/powerpoint/2010/main" Requires="p14">
      <p:transition spd="slow" p14:dur="2000" advTm="18629"/>
    </mc:Choice>
    <mc:Fallback>
      <p:transition spd="slow" advTm="18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600512" y="137037"/>
            <a:ext cx="7632700" cy="6547159"/>
          </a:xfrm>
          <a:prstGeom prst="rect">
            <a:avLst/>
          </a:prstGeom>
          <a:solidFill>
            <a:schemeClr val="bg1"/>
          </a:solidFill>
          <a:ln>
            <a:noFill/>
          </a:ln>
        </p:spPr>
        <p:txBody>
          <a:bodyPr lIns="0" tIns="72000" rIns="0" bIns="72000">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pPr>
            <a:r>
              <a:rPr lang="en-GB" altLang="en-US" sz="3200" dirty="0">
                <a:solidFill>
                  <a:schemeClr val="tx1"/>
                </a:solidFill>
                <a:latin typeface="Comic Sans MS" panose="030F0702030302020204" pitchFamily="66" charset="0"/>
              </a:rPr>
              <a:t>The 15th day </a:t>
            </a:r>
            <a:r>
              <a:rPr lang="en-GB" altLang="en-US" sz="3200" dirty="0" smtClean="0">
                <a:solidFill>
                  <a:schemeClr val="tx1"/>
                </a:solidFill>
                <a:latin typeface="Comic Sans MS" panose="030F0702030302020204" pitchFamily="66" charset="0"/>
              </a:rPr>
              <a:t>of Chinese New Year is </a:t>
            </a:r>
            <a:r>
              <a:rPr lang="en-GB" altLang="en-US" sz="3200" dirty="0">
                <a:solidFill>
                  <a:schemeClr val="tx1"/>
                </a:solidFill>
                <a:latin typeface="Comic Sans MS" panose="030F0702030302020204" pitchFamily="66" charset="0"/>
              </a:rPr>
              <a:t>also known as the Lantern Festival.</a:t>
            </a:r>
          </a:p>
          <a:p>
            <a:pPr eaLnBrk="1" hangingPunct="1">
              <a:lnSpc>
                <a:spcPct val="100000"/>
              </a:lnSpc>
              <a:spcBef>
                <a:spcPct val="0"/>
              </a:spcBef>
            </a:pPr>
            <a:endParaRPr lang="en-GB" altLang="en-US" sz="3200" dirty="0" smtClean="0">
              <a:solidFill>
                <a:schemeClr val="tx1"/>
              </a:solidFill>
              <a:latin typeface="Comic Sans MS" panose="030F0702030302020204" pitchFamily="66" charset="0"/>
            </a:endParaRPr>
          </a:p>
          <a:p>
            <a:pPr eaLnBrk="1" hangingPunct="1">
              <a:lnSpc>
                <a:spcPct val="100000"/>
              </a:lnSpc>
              <a:spcBef>
                <a:spcPct val="0"/>
              </a:spcBef>
            </a:pPr>
            <a:r>
              <a:rPr lang="en-GB" altLang="en-US" sz="3200" dirty="0" smtClean="0">
                <a:solidFill>
                  <a:schemeClr val="tx1"/>
                </a:solidFill>
                <a:latin typeface="Comic Sans MS" panose="030F0702030302020204" pitchFamily="66" charset="0"/>
              </a:rPr>
              <a:t>There </a:t>
            </a:r>
            <a:r>
              <a:rPr lang="en-GB" altLang="en-US" sz="3200" dirty="0">
                <a:solidFill>
                  <a:schemeClr val="tx1"/>
                </a:solidFill>
                <a:latin typeface="Comic Sans MS" panose="030F0702030302020204" pitchFamily="66" charset="0"/>
              </a:rPr>
              <a:t>are dragon and lion dancing parades in the streets, and all the streets are crowded with people.</a:t>
            </a:r>
          </a:p>
          <a:p>
            <a:pPr eaLnBrk="1" hangingPunct="1">
              <a:lnSpc>
                <a:spcPct val="100000"/>
              </a:lnSpc>
              <a:spcBef>
                <a:spcPct val="0"/>
              </a:spcBef>
            </a:pPr>
            <a:endParaRPr lang="en-GB" altLang="en-US" sz="3200" dirty="0" smtClean="0">
              <a:solidFill>
                <a:schemeClr val="tx1"/>
              </a:solidFill>
              <a:latin typeface="Comic Sans MS" panose="030F0702030302020204" pitchFamily="66" charset="0"/>
            </a:endParaRPr>
          </a:p>
          <a:p>
            <a:pPr eaLnBrk="1" hangingPunct="1">
              <a:lnSpc>
                <a:spcPct val="100000"/>
              </a:lnSpc>
              <a:spcBef>
                <a:spcPct val="0"/>
              </a:spcBef>
            </a:pPr>
            <a:r>
              <a:rPr lang="en-GB" altLang="en-US" sz="3200" dirty="0" smtClean="0">
                <a:solidFill>
                  <a:schemeClr val="tx1"/>
                </a:solidFill>
                <a:latin typeface="Comic Sans MS" panose="030F0702030302020204" pitchFamily="66" charset="0"/>
              </a:rPr>
              <a:t>Families </a:t>
            </a:r>
            <a:r>
              <a:rPr lang="en-GB" altLang="en-US" sz="3200" dirty="0">
                <a:solidFill>
                  <a:schemeClr val="tx1"/>
                </a:solidFill>
                <a:latin typeface="Comic Sans MS" panose="030F0702030302020204" pitchFamily="66" charset="0"/>
              </a:rPr>
              <a:t>walk the streets carrying lit lanterns.</a:t>
            </a:r>
          </a:p>
          <a:p>
            <a:pPr eaLnBrk="1" hangingPunct="1">
              <a:lnSpc>
                <a:spcPct val="100000"/>
              </a:lnSpc>
              <a:spcBef>
                <a:spcPct val="0"/>
              </a:spcBef>
            </a:pPr>
            <a:endParaRPr lang="en-GB" altLang="en-US" sz="3200" dirty="0" smtClean="0">
              <a:solidFill>
                <a:schemeClr val="tx1"/>
              </a:solidFill>
              <a:latin typeface="Comic Sans MS" panose="030F0702030302020204" pitchFamily="66" charset="0"/>
            </a:endParaRPr>
          </a:p>
          <a:p>
            <a:pPr eaLnBrk="1" hangingPunct="1">
              <a:lnSpc>
                <a:spcPct val="100000"/>
              </a:lnSpc>
              <a:spcBef>
                <a:spcPct val="0"/>
              </a:spcBef>
            </a:pPr>
            <a:r>
              <a:rPr lang="en-GB" altLang="en-US" sz="3200" dirty="0" smtClean="0">
                <a:solidFill>
                  <a:schemeClr val="tx1"/>
                </a:solidFill>
                <a:latin typeface="Comic Sans MS" panose="030F0702030302020204" pitchFamily="66" charset="0"/>
              </a:rPr>
              <a:t>Candles </a:t>
            </a:r>
            <a:r>
              <a:rPr lang="en-GB" altLang="en-US" sz="3200" dirty="0">
                <a:solidFill>
                  <a:schemeClr val="tx1"/>
                </a:solidFill>
                <a:latin typeface="Comic Sans MS" panose="030F0702030302020204" pitchFamily="66" charset="0"/>
              </a:rPr>
              <a:t>are lit outside homes to guide wayward spirits home</a:t>
            </a:r>
            <a:r>
              <a:rPr lang="en-GB" altLang="en-US" sz="3200" dirty="0" smtClean="0">
                <a:solidFill>
                  <a:schemeClr val="tx1"/>
                </a:solidFill>
                <a:latin typeface="Comic Sans MS" panose="030F0702030302020204" pitchFamily="66" charset="0"/>
              </a:rPr>
              <a:t>.</a:t>
            </a:r>
          </a:p>
          <a:p>
            <a:pPr eaLnBrk="1" hangingPunct="1">
              <a:lnSpc>
                <a:spcPct val="100000"/>
              </a:lnSpc>
              <a:spcBef>
                <a:spcPct val="0"/>
              </a:spcBef>
            </a:pPr>
            <a:endParaRPr lang="en-GB" altLang="en-US" sz="3200" dirty="0">
              <a:solidFill>
                <a:schemeClr val="tx1"/>
              </a:solidFill>
              <a:latin typeface="Comic Sans MS" panose="030F0702030302020204" pitchFamily="66"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404636806"/>
      </p:ext>
    </p:extLst>
  </p:cSld>
  <p:clrMapOvr>
    <a:masterClrMapping/>
  </p:clrMapOvr>
  <mc:AlternateContent xmlns:mc="http://schemas.openxmlformats.org/markup-compatibility/2006">
    <mc:Choice xmlns:p14="http://schemas.microsoft.com/office/powerpoint/2010/main" Requires="p14">
      <p:transition spd="slow" p14:dur="2000" advTm="42588"/>
    </mc:Choice>
    <mc:Fallback>
      <p:transition spd="slow" advTm="42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08075854"/>
      </p:ext>
    </p:extLst>
  </p:cSld>
  <p:clrMapOvr>
    <a:masterClrMapping/>
  </p:clrMapOvr>
  <mc:AlternateContent xmlns:mc="http://schemas.openxmlformats.org/markup-compatibility/2006">
    <mc:Choice xmlns:p14="http://schemas.microsoft.com/office/powerpoint/2010/main" Requires="p14">
      <p:transition spd="slow" p14:dur="2000" advTm="1258"/>
    </mc:Choice>
    <mc:Fallback>
      <p:transition spd="slow" advTm="1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2" y="857833"/>
            <a:ext cx="8220075" cy="994306"/>
          </a:xfrm>
        </p:spPr>
        <p:txBody>
          <a:bodyPr/>
          <a:lstStyle/>
          <a:p>
            <a:r>
              <a:rPr lang="en-GB" sz="5400" dirty="0" smtClean="0"/>
              <a:t>Dragon Dance</a:t>
            </a:r>
            <a:endParaRPr lang="en-GB" sz="5400" dirty="0"/>
          </a:p>
        </p:txBody>
      </p:sp>
      <p:sp>
        <p:nvSpPr>
          <p:cNvPr id="7" name="Freeform 6"/>
          <p:cNvSpPr/>
          <p:nvPr/>
        </p:nvSpPr>
        <p:spPr>
          <a:xfrm>
            <a:off x="1704581" y="2156942"/>
            <a:ext cx="5725298" cy="4252096"/>
          </a:xfrm>
          <a:custGeom>
            <a:avLst/>
            <a:gdLst>
              <a:gd name="connsiteX0" fmla="*/ 2862649 w 5725298"/>
              <a:gd name="connsiteY0" fmla="*/ 0 h 4252096"/>
              <a:gd name="connsiteX1" fmla="*/ 5725298 w 5725298"/>
              <a:gd name="connsiteY1" fmla="*/ 2862649 h 4252096"/>
              <a:gd name="connsiteX2" fmla="*/ 5379792 w 5725298"/>
              <a:gd name="connsiteY2" fmla="*/ 4227158 h 4252096"/>
              <a:gd name="connsiteX3" fmla="*/ 5364641 w 5725298"/>
              <a:gd name="connsiteY3" fmla="*/ 4252096 h 4252096"/>
              <a:gd name="connsiteX4" fmla="*/ 360657 w 5725298"/>
              <a:gd name="connsiteY4" fmla="*/ 4252096 h 4252096"/>
              <a:gd name="connsiteX5" fmla="*/ 345506 w 5725298"/>
              <a:gd name="connsiteY5" fmla="*/ 4227158 h 4252096"/>
              <a:gd name="connsiteX6" fmla="*/ 0 w 5725298"/>
              <a:gd name="connsiteY6" fmla="*/ 2862649 h 4252096"/>
              <a:gd name="connsiteX7" fmla="*/ 2862649 w 5725298"/>
              <a:gd name="connsiteY7" fmla="*/ 0 h 425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5298" h="4252096">
                <a:moveTo>
                  <a:pt x="2862649" y="0"/>
                </a:moveTo>
                <a:cubicBezTo>
                  <a:pt x="4443646" y="0"/>
                  <a:pt x="5725298" y="1281652"/>
                  <a:pt x="5725298" y="2862649"/>
                </a:cubicBezTo>
                <a:cubicBezTo>
                  <a:pt x="5725298" y="3356711"/>
                  <a:pt x="5600137" y="3821539"/>
                  <a:pt x="5379792" y="4227158"/>
                </a:cubicBezTo>
                <a:lnTo>
                  <a:pt x="5364641" y="4252096"/>
                </a:lnTo>
                <a:lnTo>
                  <a:pt x="360657" y="4252096"/>
                </a:lnTo>
                <a:lnTo>
                  <a:pt x="345506" y="4227158"/>
                </a:lnTo>
                <a:cubicBezTo>
                  <a:pt x="125161" y="3821539"/>
                  <a:pt x="0" y="3356711"/>
                  <a:pt x="0" y="2862649"/>
                </a:cubicBezTo>
                <a:cubicBezTo>
                  <a:pt x="0" y="1281652"/>
                  <a:pt x="1281652" y="0"/>
                  <a:pt x="2862649" y="0"/>
                </a:cubicBezTo>
                <a:close/>
              </a:path>
            </a:pathLst>
          </a:cu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t="-1069"/>
          <a:stretch/>
        </p:blipFill>
        <p:spPr>
          <a:xfrm>
            <a:off x="647751" y="2165181"/>
            <a:ext cx="7838955" cy="4243858"/>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42278" y="2479003"/>
            <a:ext cx="6449899" cy="411678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221207"/>
      </p:ext>
    </p:extLst>
  </p:cSld>
  <p:clrMapOvr>
    <a:masterClrMapping/>
  </p:clrMapOvr>
  <mc:AlternateContent xmlns:mc="http://schemas.openxmlformats.org/markup-compatibility/2006">
    <mc:Choice xmlns:p14="http://schemas.microsoft.com/office/powerpoint/2010/main" Requires="p14">
      <p:transition spd="slow" p14:dur="2000" advTm="4671"/>
    </mc:Choice>
    <mc:Fallback>
      <p:transition spd="slow" advTm="4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78972" y="2196663"/>
            <a:ext cx="8133805" cy="4121904"/>
          </a:xfrm>
          <a:prstGeom prst="rect">
            <a:avLst/>
          </a:prstGeom>
        </p:spPr>
      </p:pic>
      <p:sp>
        <p:nvSpPr>
          <p:cNvPr id="3" name="TextBox 2"/>
          <p:cNvSpPr txBox="1"/>
          <p:nvPr/>
        </p:nvSpPr>
        <p:spPr>
          <a:xfrm>
            <a:off x="705394" y="661851"/>
            <a:ext cx="7114903" cy="646331"/>
          </a:xfrm>
          <a:prstGeom prst="rect">
            <a:avLst/>
          </a:prstGeom>
          <a:noFill/>
        </p:spPr>
        <p:txBody>
          <a:bodyPr wrap="square" rtlCol="0">
            <a:spAutoFit/>
          </a:bodyPr>
          <a:lstStyle/>
          <a:p>
            <a:r>
              <a:rPr lang="en-GB" dirty="0" smtClean="0"/>
              <a:t>In our story Evie and Bo went to see the famous Dragon Dance, which is a big part of the Chinese New Year Celebrations.</a:t>
            </a: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099300409"/>
      </p:ext>
    </p:extLst>
  </p:cSld>
  <p:clrMapOvr>
    <a:masterClrMapping/>
  </p:clrMapOvr>
  <mc:AlternateContent xmlns:mc="http://schemas.openxmlformats.org/markup-compatibility/2006">
    <mc:Choice xmlns:p14="http://schemas.microsoft.com/office/powerpoint/2010/main" Requires="p14">
      <p:transition spd="slow" p14:dur="2000" advTm="12257"/>
    </mc:Choice>
    <mc:Fallback>
      <p:transition spd="slow" advTm="12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81677" y="1318052"/>
            <a:ext cx="7556845" cy="4250725"/>
          </a:xfrm>
          <a:prstGeom prst="rect">
            <a:avLst/>
          </a:prstGeom>
        </p:spPr>
      </p:pic>
      <p:sp>
        <p:nvSpPr>
          <p:cNvPr id="2" name="TextBox 1"/>
          <p:cNvSpPr txBox="1"/>
          <p:nvPr/>
        </p:nvSpPr>
        <p:spPr>
          <a:xfrm>
            <a:off x="888274" y="548640"/>
            <a:ext cx="7175863" cy="369332"/>
          </a:xfrm>
          <a:prstGeom prst="rect">
            <a:avLst/>
          </a:prstGeom>
          <a:noFill/>
        </p:spPr>
        <p:txBody>
          <a:bodyPr wrap="square" rtlCol="0">
            <a:spAutoFit/>
          </a:bodyPr>
          <a:lstStyle/>
          <a:p>
            <a:r>
              <a:rPr lang="en-GB" dirty="0" smtClean="0"/>
              <a:t>Watch this video of a Dragon dance.</a:t>
            </a:r>
            <a:endParaRPr lang="en-GB" dirty="0"/>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27400828"/>
      </p:ext>
    </p:extLst>
  </p:cSld>
  <p:clrMapOvr>
    <a:masterClrMapping/>
  </p:clrMapOvr>
  <mc:AlternateContent xmlns:mc="http://schemas.openxmlformats.org/markup-compatibility/2006">
    <mc:Choice xmlns:p14="http://schemas.microsoft.com/office/powerpoint/2010/main" Requires="p14">
      <p:transition spd="slow" p14:dur="2000" advTm="15582"/>
    </mc:Choice>
    <mc:Fallback>
      <p:transition spd="slow" advTm="15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3480294" y="2743199"/>
            <a:ext cx="5127927" cy="3566397"/>
          </a:xfrm>
          <a:prstGeom prst="rect">
            <a:avLst/>
          </a:prstGeom>
        </p:spPr>
      </p:pic>
      <p:sp>
        <p:nvSpPr>
          <p:cNvPr id="4" name="TextBox 3"/>
          <p:cNvSpPr txBox="1"/>
          <p:nvPr/>
        </p:nvSpPr>
        <p:spPr>
          <a:xfrm>
            <a:off x="513806" y="487680"/>
            <a:ext cx="8094415" cy="2185214"/>
          </a:xfrm>
          <a:prstGeom prst="rect">
            <a:avLst/>
          </a:prstGeom>
          <a:noFill/>
        </p:spPr>
        <p:txBody>
          <a:bodyPr wrap="square" rtlCol="0">
            <a:spAutoFit/>
          </a:bodyPr>
          <a:lstStyle/>
          <a:p>
            <a:r>
              <a:rPr lang="en-GB" sz="2400" b="1" dirty="0" smtClean="0">
                <a:latin typeface="Comic Sans MS" panose="030F0702030302020204" pitchFamily="66" charset="0"/>
              </a:rPr>
              <a:t>Wednesday Task</a:t>
            </a:r>
            <a:r>
              <a:rPr lang="en-GB" sz="2400" dirty="0" smtClean="0">
                <a:latin typeface="Comic Sans MS" panose="030F0702030302020204" pitchFamily="66" charset="0"/>
              </a:rPr>
              <a:t>:  Make your own dragon.</a:t>
            </a:r>
          </a:p>
          <a:p>
            <a:endParaRPr lang="en-GB" dirty="0"/>
          </a:p>
          <a:p>
            <a:pPr marL="342900" indent="-342900">
              <a:buAutoNum type="arabicPeriod"/>
            </a:pPr>
            <a:r>
              <a:rPr lang="en-GB" dirty="0" smtClean="0"/>
              <a:t>Colour    2. Cut out  3. Fold the long body pieces so they look like a zigzag</a:t>
            </a:r>
          </a:p>
          <a:p>
            <a:r>
              <a:rPr lang="en-GB" dirty="0" smtClean="0"/>
              <a:t>4.  Stick the dragon together by matching up the A  5. Stick the head, tail and feet on to make your dragon complete  6. If you have some skewers or garden stick add them to your dragon so that you can make it dance.</a:t>
            </a:r>
          </a:p>
          <a:p>
            <a:pPr marL="342900" indent="-342900">
              <a:buAutoNum type="arabicPeriod"/>
            </a:pPr>
            <a:endParaRPr lang="en-GB"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pic>
        <p:nvPicPr>
          <p:cNvPr id="8" name="Picture 7"/>
          <p:cNvPicPr>
            <a:picLocks noChangeAspect="1"/>
          </p:cNvPicPr>
          <p:nvPr/>
        </p:nvPicPr>
        <p:blipFill>
          <a:blip r:embed="rId6"/>
          <a:stretch>
            <a:fillRect/>
          </a:stretch>
        </p:blipFill>
        <p:spPr>
          <a:xfrm>
            <a:off x="572243" y="3004456"/>
            <a:ext cx="2719597" cy="2047048"/>
          </a:xfrm>
          <a:prstGeom prst="rect">
            <a:avLst/>
          </a:prstGeom>
        </p:spPr>
      </p:pic>
    </p:spTree>
    <p:extLst>
      <p:ext uri="{BB962C8B-B14F-4D97-AF65-F5344CB8AC3E}">
        <p14:creationId xmlns:p14="http://schemas.microsoft.com/office/powerpoint/2010/main" val="996649122"/>
      </p:ext>
    </p:extLst>
  </p:cSld>
  <p:clrMapOvr>
    <a:masterClrMapping/>
  </p:clrMapOvr>
  <mc:AlternateContent xmlns:mc="http://schemas.openxmlformats.org/markup-compatibility/2006">
    <mc:Choice xmlns:p14="http://schemas.microsoft.com/office/powerpoint/2010/main" Requires="p14">
      <p:transition spd="slow" p14:dur="2000" advTm="16935"/>
    </mc:Choice>
    <mc:Fallback>
      <p:transition spd="slow" advTm="16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639334" y="807737"/>
            <a:ext cx="3964734" cy="5505651"/>
          </a:xfrm>
          <a:prstGeom prst="rect">
            <a:avLst/>
          </a:prstGeom>
        </p:spPr>
      </p:pic>
      <p:sp>
        <p:nvSpPr>
          <p:cNvPr id="3" name="Rectangle 2"/>
          <p:cNvSpPr/>
          <p:nvPr/>
        </p:nvSpPr>
        <p:spPr>
          <a:xfrm>
            <a:off x="674914" y="2672893"/>
            <a:ext cx="3618412" cy="923330"/>
          </a:xfrm>
          <a:prstGeom prst="rect">
            <a:avLst/>
          </a:prstGeom>
        </p:spPr>
        <p:txBody>
          <a:bodyPr wrap="square">
            <a:spAutoFit/>
          </a:bodyPr>
          <a:lstStyle/>
          <a:p>
            <a:r>
              <a:rPr lang="en-GB" dirty="0">
                <a:hlinkClick r:id="rId5"/>
              </a:rPr>
              <a:t>https://</a:t>
            </a:r>
            <a:r>
              <a:rPr lang="en-GB" dirty="0" smtClean="0">
                <a:hlinkClick r:id="rId5"/>
              </a:rPr>
              <a:t>www.youtube.com/watch?v=LDEcRRQ_oOU</a:t>
            </a:r>
            <a:endParaRPr lang="en-GB" dirty="0" smtClean="0"/>
          </a:p>
          <a:p>
            <a:endParaRPr lang="en-GB" dirty="0"/>
          </a:p>
        </p:txBody>
      </p:sp>
      <p:sp>
        <p:nvSpPr>
          <p:cNvPr id="4" name="TextBox 3"/>
          <p:cNvSpPr txBox="1"/>
          <p:nvPr/>
        </p:nvSpPr>
        <p:spPr>
          <a:xfrm>
            <a:off x="670560" y="583474"/>
            <a:ext cx="7715794" cy="461665"/>
          </a:xfrm>
          <a:prstGeom prst="rect">
            <a:avLst/>
          </a:prstGeom>
          <a:noFill/>
        </p:spPr>
        <p:txBody>
          <a:bodyPr wrap="square" rtlCol="0">
            <a:spAutoFit/>
          </a:bodyPr>
          <a:lstStyle/>
          <a:p>
            <a:r>
              <a:rPr lang="en-GB" sz="2400" dirty="0" smtClean="0">
                <a:latin typeface="Comic Sans MS" panose="030F0702030302020204" pitchFamily="66" charset="0"/>
              </a:rPr>
              <a:t>Or make a dragon </a:t>
            </a:r>
            <a:r>
              <a:rPr lang="en-GB" sz="2400" dirty="0" smtClean="0">
                <a:latin typeface="Comic Sans MS" panose="030F0702030302020204" pitchFamily="66" charset="0"/>
              </a:rPr>
              <a:t>mask</a:t>
            </a:r>
            <a:endParaRPr lang="en-GB" sz="2400" dirty="0">
              <a:latin typeface="Comic Sans MS" panose="030F0702030302020204" pitchFamily="66" charset="0"/>
            </a:endParaRPr>
          </a:p>
        </p:txBody>
      </p:sp>
      <p:sp>
        <p:nvSpPr>
          <p:cNvPr id="5" name="TextBox 4"/>
          <p:cNvSpPr txBox="1"/>
          <p:nvPr/>
        </p:nvSpPr>
        <p:spPr>
          <a:xfrm>
            <a:off x="670560" y="1524000"/>
            <a:ext cx="3535680" cy="923330"/>
          </a:xfrm>
          <a:prstGeom prst="rect">
            <a:avLst/>
          </a:prstGeom>
          <a:noFill/>
        </p:spPr>
        <p:txBody>
          <a:bodyPr wrap="square" rtlCol="0">
            <a:spAutoFit/>
          </a:bodyPr>
          <a:lstStyle/>
          <a:p>
            <a:r>
              <a:rPr lang="en-GB" dirty="0" smtClean="0"/>
              <a:t>Here is a link to some dragon dancing music, you could make your dragon dance to it.</a:t>
            </a:r>
            <a:endParaRPr lang="en-GB"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07407145"/>
      </p:ext>
    </p:extLst>
  </p:cSld>
  <p:clrMapOvr>
    <a:masterClrMapping/>
  </p:clrMapOvr>
  <mc:AlternateContent xmlns:mc="http://schemas.openxmlformats.org/markup-compatibility/2006">
    <mc:Choice xmlns:p14="http://schemas.microsoft.com/office/powerpoint/2010/main" Requires="p14">
      <p:transition spd="slow" p14:dur="2000" advTm="13769"/>
    </mc:Choice>
    <mc:Fallback>
      <p:transition spd="slow" advTm="13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0560" y="583474"/>
            <a:ext cx="7715794" cy="461665"/>
          </a:xfrm>
          <a:prstGeom prst="rect">
            <a:avLst/>
          </a:prstGeom>
          <a:noFill/>
        </p:spPr>
        <p:txBody>
          <a:bodyPr wrap="square" rtlCol="0">
            <a:spAutoFit/>
          </a:bodyPr>
          <a:lstStyle/>
          <a:p>
            <a:r>
              <a:rPr lang="en-GB" sz="2400" dirty="0" smtClean="0">
                <a:latin typeface="Comic Sans MS" panose="030F0702030302020204" pitchFamily="66" charset="0"/>
              </a:rPr>
              <a:t>Or make a dragon picture using your 2D shapes</a:t>
            </a:r>
            <a:endParaRPr lang="en-GB" sz="2400" dirty="0">
              <a:latin typeface="Comic Sans MS" panose="030F0702030302020204" pitchFamily="66" charset="0"/>
            </a:endParaRPr>
          </a:p>
        </p:txBody>
      </p:sp>
      <p:pic>
        <p:nvPicPr>
          <p:cNvPr id="3" name="Picture 2"/>
          <p:cNvPicPr>
            <a:picLocks noChangeAspect="1"/>
          </p:cNvPicPr>
          <p:nvPr/>
        </p:nvPicPr>
        <p:blipFill>
          <a:blip r:embed="rId4"/>
          <a:stretch>
            <a:fillRect/>
          </a:stretch>
        </p:blipFill>
        <p:spPr>
          <a:xfrm>
            <a:off x="4845567" y="1201783"/>
            <a:ext cx="3735829" cy="5112188"/>
          </a:xfrm>
          <a:prstGeom prst="rect">
            <a:avLst/>
          </a:prstGeom>
        </p:spPr>
      </p:pic>
      <p:sp>
        <p:nvSpPr>
          <p:cNvPr id="4" name="TextBox 3"/>
          <p:cNvSpPr txBox="1"/>
          <p:nvPr/>
        </p:nvSpPr>
        <p:spPr>
          <a:xfrm>
            <a:off x="592183" y="5477691"/>
            <a:ext cx="3640183" cy="646331"/>
          </a:xfrm>
          <a:prstGeom prst="rect">
            <a:avLst/>
          </a:prstGeom>
          <a:noFill/>
        </p:spPr>
        <p:txBody>
          <a:bodyPr wrap="square" rtlCol="0">
            <a:spAutoFit/>
          </a:bodyPr>
          <a:lstStyle/>
          <a:p>
            <a:r>
              <a:rPr lang="en-GB" dirty="0" smtClean="0"/>
              <a:t>All worksheets are on the class page as a word document.</a:t>
            </a:r>
            <a:endParaRPr lang="en-GB" dirty="0"/>
          </a:p>
        </p:txBody>
      </p:sp>
      <p:pic>
        <p:nvPicPr>
          <p:cNvPr id="5" name="Picture 4"/>
          <p:cNvPicPr>
            <a:picLocks noChangeAspect="1"/>
          </p:cNvPicPr>
          <p:nvPr/>
        </p:nvPicPr>
        <p:blipFill>
          <a:blip r:embed="rId5"/>
          <a:stretch>
            <a:fillRect/>
          </a:stretch>
        </p:blipFill>
        <p:spPr>
          <a:xfrm>
            <a:off x="973833" y="1045139"/>
            <a:ext cx="3258533" cy="4459046"/>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64197122"/>
      </p:ext>
    </p:extLst>
  </p:cSld>
  <p:clrMapOvr>
    <a:masterClrMapping/>
  </p:clrMapOvr>
  <mc:AlternateContent xmlns:mc="http://schemas.openxmlformats.org/markup-compatibility/2006">
    <mc:Choice xmlns:p14="http://schemas.microsoft.com/office/powerpoint/2010/main" Requires="p14">
      <p:transition spd="slow" p14:dur="2000" advTm="4701"/>
    </mc:Choice>
    <mc:Fallback>
      <p:transition spd="slow" advTm="4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75517" y="496389"/>
            <a:ext cx="4181306" cy="5721788"/>
          </a:xfrm>
          <a:prstGeom prst="rect">
            <a:avLst/>
          </a:prstGeom>
        </p:spPr>
      </p:pic>
      <p:pic>
        <p:nvPicPr>
          <p:cNvPr id="3" name="Picture 2"/>
          <p:cNvPicPr>
            <a:picLocks noChangeAspect="1"/>
          </p:cNvPicPr>
          <p:nvPr/>
        </p:nvPicPr>
        <p:blipFill>
          <a:blip r:embed="rId5"/>
          <a:stretch>
            <a:fillRect/>
          </a:stretch>
        </p:blipFill>
        <p:spPr>
          <a:xfrm>
            <a:off x="4520828" y="809897"/>
            <a:ext cx="4077986" cy="558040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69473217"/>
      </p:ext>
    </p:extLst>
  </p:cSld>
  <p:clrMapOvr>
    <a:masterClrMapping/>
  </p:clrMapOvr>
  <mc:AlternateContent xmlns:mc="http://schemas.openxmlformats.org/markup-compatibility/2006">
    <mc:Choice xmlns:p14="http://schemas.microsoft.com/office/powerpoint/2010/main" Requires="p14">
      <p:transition spd="slow" p14:dur="2000" advTm="2314"/>
    </mc:Choice>
    <mc:Fallback>
      <p:transition spd="slow" advTm="2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7.2|2|4.7"/>
</p:tagLst>
</file>

<file path=ppt/tags/tag2.xml><?xml version="1.0" encoding="utf-8"?>
<p:tagLst xmlns:a="http://schemas.openxmlformats.org/drawingml/2006/main" xmlns:r="http://schemas.openxmlformats.org/officeDocument/2006/relationships" xmlns:p="http://schemas.openxmlformats.org/presentationml/2006/main">
  <p:tag name="TIMING" val="|5.9|1.9|1.4|1.4|1.8|1.3|1.7"/>
</p:tagLst>
</file>

<file path=ppt/tags/tag3.xml><?xml version="1.0" encoding="utf-8"?>
<p:tagLst xmlns:a="http://schemas.openxmlformats.org/drawingml/2006/main" xmlns:r="http://schemas.openxmlformats.org/officeDocument/2006/relationships" xmlns:p="http://schemas.openxmlformats.org/presentationml/2006/main">
  <p:tag name="TIMING" val="|6.1|8.5"/>
</p:tagLst>
</file>

<file path=ppt/tags/tag4.xml><?xml version="1.0" encoding="utf-8"?>
<p:tagLst xmlns:a="http://schemas.openxmlformats.org/drawingml/2006/main" xmlns:r="http://schemas.openxmlformats.org/officeDocument/2006/relationships" xmlns:p="http://schemas.openxmlformats.org/presentationml/2006/main">
  <p:tag name="TIMING" val="|10.7"/>
</p:tagLst>
</file>

<file path=ppt/tags/tag5.xml><?xml version="1.0" encoding="utf-8"?>
<p:tagLst xmlns:a="http://schemas.openxmlformats.org/drawingml/2006/main" xmlns:r="http://schemas.openxmlformats.org/officeDocument/2006/relationships" xmlns:p="http://schemas.openxmlformats.org/presentationml/2006/main">
  <p:tag name="TIMING" val="|2.6"/>
</p:tagLst>
</file>

<file path=ppt/tags/tag6.xml><?xml version="1.0" encoding="utf-8"?>
<p:tagLst xmlns:a="http://schemas.openxmlformats.org/drawingml/2006/main" xmlns:r="http://schemas.openxmlformats.org/officeDocument/2006/relationships" xmlns:p="http://schemas.openxmlformats.org/presentationml/2006/main">
  <p:tag name="TIMING" val="|3|7.6"/>
</p:tagLst>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298</TotalTime>
  <Words>553</Words>
  <Application>Microsoft Office PowerPoint</Application>
  <PresentationFormat>On-screen Show (4:3)</PresentationFormat>
  <Paragraphs>81</Paragraphs>
  <Slides>20</Slides>
  <Notes>6</Notes>
  <HiddenSlides>0</HiddenSlides>
  <MMClips>21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Times New Roman</vt:lpstr>
      <vt:lpstr>Calibri</vt:lpstr>
      <vt:lpstr>Comic Sans MS</vt:lpstr>
      <vt:lpstr>Twinkl</vt:lpstr>
      <vt:lpstr>Sylfaen</vt:lpstr>
      <vt:lpstr>Sassoon Infant Rg</vt:lpstr>
      <vt:lpstr>Arial</vt:lpstr>
      <vt:lpstr>Tahoma</vt:lpstr>
      <vt:lpstr>Wingdings</vt:lpstr>
      <vt:lpstr>Office Theme</vt:lpstr>
      <vt:lpstr>PowerPoint Presentation</vt:lpstr>
      <vt:lpstr>PowerPoint Presentation</vt:lpstr>
      <vt:lpstr>Dragon Dance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 the next few slides to find out about different dragons</vt:lpstr>
      <vt:lpstr>Wood Dragons</vt:lpstr>
      <vt:lpstr>Fire Dragons</vt:lpstr>
      <vt:lpstr>Earth Dragons</vt:lpstr>
      <vt:lpstr>Water Dragons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Ashby</dc:creator>
  <cp:lastModifiedBy>denise waller</cp:lastModifiedBy>
  <cp:revision>15</cp:revision>
  <dcterms:created xsi:type="dcterms:W3CDTF">2018-12-12T09:42:33Z</dcterms:created>
  <dcterms:modified xsi:type="dcterms:W3CDTF">2021-02-03T13:54:31Z</dcterms:modified>
</cp:coreProperties>
</file>