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294" r:id="rId3"/>
    <p:sldId id="305" r:id="rId4"/>
    <p:sldId id="311" r:id="rId5"/>
    <p:sldId id="282" r:id="rId6"/>
    <p:sldId id="284" r:id="rId7"/>
    <p:sldId id="301" r:id="rId8"/>
    <p:sldId id="303" r:id="rId9"/>
    <p:sldId id="283" r:id="rId10"/>
    <p:sldId id="306" r:id="rId11"/>
    <p:sldId id="285" r:id="rId12"/>
    <p:sldId id="290" r:id="rId13"/>
    <p:sldId id="307" r:id="rId14"/>
    <p:sldId id="295" r:id="rId15"/>
    <p:sldId id="296" r:id="rId16"/>
    <p:sldId id="300" r:id="rId17"/>
    <p:sldId id="308" r:id="rId18"/>
    <p:sldId id="286" r:id="rId19"/>
    <p:sldId id="287" r:id="rId20"/>
    <p:sldId id="288" r:id="rId21"/>
    <p:sldId id="309" r:id="rId22"/>
    <p:sldId id="289" r:id="rId23"/>
    <p:sldId id="291" r:id="rId24"/>
    <p:sldId id="293" r:id="rId25"/>
    <p:sldId id="304" r:id="rId26"/>
    <p:sldId id="310" r:id="rId27"/>
    <p:sldId id="292" r:id="rId28"/>
    <p:sldId id="299" r:id="rId29"/>
    <p:sldId id="312" r:id="rId30"/>
    <p:sldId id="313" r:id="rId31"/>
    <p:sldId id="314" r:id="rId32"/>
    <p:sldId id="297" r:id="rId33"/>
    <p:sldId id="2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506" autoAdjust="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ACF1D-441E-40FE-A2A5-AC87A7ADBBC2}" type="datetimeFigureOut">
              <a:rPr lang="en-GB" smtClean="0"/>
              <a:t>15/01/2021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E74-7787-44F1-A215-892C8DB479A9}" type="slidenum">
              <a:rPr lang="en-GB" smtClean="0"/>
              <a:t>‹#›</a:t>
            </a:fld>
            <a:endParaRPr lang="en-GB"/>
          </a:p>
        </p:txBody>
      </p:sp>
    </p:spTree>
    <p:extLst>
      <p:ext uri="{BB962C8B-B14F-4D97-AF65-F5344CB8AC3E}">
        <p14:creationId xmlns:p14="http://schemas.microsoft.com/office/powerpoint/2010/main" val="231164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692E74-7787-44F1-A215-892C8DB479A9}" type="slidenum">
              <a:rPr lang="en-GB" smtClean="0"/>
              <a:t>28</a:t>
            </a:fld>
            <a:endParaRPr lang="en-GB"/>
          </a:p>
        </p:txBody>
      </p:sp>
    </p:spTree>
    <p:extLst>
      <p:ext uri="{BB962C8B-B14F-4D97-AF65-F5344CB8AC3E}">
        <p14:creationId xmlns:p14="http://schemas.microsoft.com/office/powerpoint/2010/main" val="381502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352AA3-2731-48C1-9D45-BCB999BBFF19}" type="datetime1">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7BD1D-E1E8-4C74-AB78-71C2E5ECABBB}" type="slidenum">
              <a:rPr lang="en-GB" smtClean="0"/>
              <a:t>‹#›</a:t>
            </a:fld>
            <a:endParaRPr lang="en-GB"/>
          </a:p>
        </p:txBody>
      </p:sp>
    </p:spTree>
    <p:extLst>
      <p:ext uri="{BB962C8B-B14F-4D97-AF65-F5344CB8AC3E}">
        <p14:creationId xmlns:p14="http://schemas.microsoft.com/office/powerpoint/2010/main" val="248369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AA70C9-72AA-438B-96DC-8DAACA7E34C1}" type="datetime1">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7BD1D-E1E8-4C74-AB78-71C2E5ECABBB}" type="slidenum">
              <a:rPr lang="en-GB" smtClean="0"/>
              <a:t>‹#›</a:t>
            </a:fld>
            <a:endParaRPr lang="en-GB"/>
          </a:p>
        </p:txBody>
      </p:sp>
    </p:spTree>
    <p:extLst>
      <p:ext uri="{BB962C8B-B14F-4D97-AF65-F5344CB8AC3E}">
        <p14:creationId xmlns:p14="http://schemas.microsoft.com/office/powerpoint/2010/main" val="98681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111F2B-8137-49C8-82D2-13A3EB00A143}" type="datetime1">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7BD1D-E1E8-4C74-AB78-71C2E5ECABBB}" type="slidenum">
              <a:rPr lang="en-GB" smtClean="0"/>
              <a:t>‹#›</a:t>
            </a:fld>
            <a:endParaRPr lang="en-GB"/>
          </a:p>
        </p:txBody>
      </p:sp>
    </p:spTree>
    <p:extLst>
      <p:ext uri="{BB962C8B-B14F-4D97-AF65-F5344CB8AC3E}">
        <p14:creationId xmlns:p14="http://schemas.microsoft.com/office/powerpoint/2010/main" val="358088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7348E2-9AD1-42F8-AE21-B28E6E1D3637}" type="datetime1">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7BD1D-E1E8-4C74-AB78-71C2E5ECABBB}" type="slidenum">
              <a:rPr lang="en-GB" smtClean="0"/>
              <a:t>‹#›</a:t>
            </a:fld>
            <a:endParaRPr lang="en-GB"/>
          </a:p>
        </p:txBody>
      </p:sp>
    </p:spTree>
    <p:extLst>
      <p:ext uri="{BB962C8B-B14F-4D97-AF65-F5344CB8AC3E}">
        <p14:creationId xmlns:p14="http://schemas.microsoft.com/office/powerpoint/2010/main" val="392133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65E842-AE95-497C-A0BE-842B85484549}" type="datetime1">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7BD1D-E1E8-4C74-AB78-71C2E5ECABBB}" type="slidenum">
              <a:rPr lang="en-GB" smtClean="0"/>
              <a:t>‹#›</a:t>
            </a:fld>
            <a:endParaRPr lang="en-GB"/>
          </a:p>
        </p:txBody>
      </p:sp>
    </p:spTree>
    <p:extLst>
      <p:ext uri="{BB962C8B-B14F-4D97-AF65-F5344CB8AC3E}">
        <p14:creationId xmlns:p14="http://schemas.microsoft.com/office/powerpoint/2010/main" val="104429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6CB044-6C8F-462D-B63E-782632006FCA}" type="datetime1">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7BD1D-E1E8-4C74-AB78-71C2E5ECABBB}" type="slidenum">
              <a:rPr lang="en-GB" smtClean="0"/>
              <a:t>‹#›</a:t>
            </a:fld>
            <a:endParaRPr lang="en-GB"/>
          </a:p>
        </p:txBody>
      </p:sp>
    </p:spTree>
    <p:extLst>
      <p:ext uri="{BB962C8B-B14F-4D97-AF65-F5344CB8AC3E}">
        <p14:creationId xmlns:p14="http://schemas.microsoft.com/office/powerpoint/2010/main" val="195635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92B220-355A-4091-AAF6-F6E06E4BB0CA}" type="datetime1">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37BD1D-E1E8-4C74-AB78-71C2E5ECABBB}" type="slidenum">
              <a:rPr lang="en-GB" smtClean="0"/>
              <a:t>‹#›</a:t>
            </a:fld>
            <a:endParaRPr lang="en-GB"/>
          </a:p>
        </p:txBody>
      </p:sp>
    </p:spTree>
    <p:extLst>
      <p:ext uri="{BB962C8B-B14F-4D97-AF65-F5344CB8AC3E}">
        <p14:creationId xmlns:p14="http://schemas.microsoft.com/office/powerpoint/2010/main" val="141784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1C6074-E773-4AEC-B692-881316F40EA0}" type="datetime1">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37BD1D-E1E8-4C74-AB78-71C2E5ECABBB}" type="slidenum">
              <a:rPr lang="en-GB" smtClean="0"/>
              <a:t>‹#›</a:t>
            </a:fld>
            <a:endParaRPr lang="en-GB"/>
          </a:p>
        </p:txBody>
      </p:sp>
    </p:spTree>
    <p:extLst>
      <p:ext uri="{BB962C8B-B14F-4D97-AF65-F5344CB8AC3E}">
        <p14:creationId xmlns:p14="http://schemas.microsoft.com/office/powerpoint/2010/main" val="160131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D752E-527B-43BB-9D84-AB57E9CAD1FE}" type="datetime1">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37BD1D-E1E8-4C74-AB78-71C2E5ECABBB}" type="slidenum">
              <a:rPr lang="en-GB" smtClean="0"/>
              <a:t>‹#›</a:t>
            </a:fld>
            <a:endParaRPr lang="en-GB"/>
          </a:p>
        </p:txBody>
      </p:sp>
    </p:spTree>
    <p:extLst>
      <p:ext uri="{BB962C8B-B14F-4D97-AF65-F5344CB8AC3E}">
        <p14:creationId xmlns:p14="http://schemas.microsoft.com/office/powerpoint/2010/main" val="360876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3AD86A-94EA-41AC-AE23-54D913F04A27}" type="datetime1">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7BD1D-E1E8-4C74-AB78-71C2E5ECABBB}" type="slidenum">
              <a:rPr lang="en-GB" smtClean="0"/>
              <a:t>‹#›</a:t>
            </a:fld>
            <a:endParaRPr lang="en-GB"/>
          </a:p>
        </p:txBody>
      </p:sp>
    </p:spTree>
    <p:extLst>
      <p:ext uri="{BB962C8B-B14F-4D97-AF65-F5344CB8AC3E}">
        <p14:creationId xmlns:p14="http://schemas.microsoft.com/office/powerpoint/2010/main" val="134380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1056C5-7877-4E9A-AE12-4F366BE2D0C8}" type="datetime1">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7BD1D-E1E8-4C74-AB78-71C2E5ECABBB}" type="slidenum">
              <a:rPr lang="en-GB" smtClean="0"/>
              <a:t>‹#›</a:t>
            </a:fld>
            <a:endParaRPr lang="en-GB"/>
          </a:p>
        </p:txBody>
      </p:sp>
    </p:spTree>
    <p:extLst>
      <p:ext uri="{BB962C8B-B14F-4D97-AF65-F5344CB8AC3E}">
        <p14:creationId xmlns:p14="http://schemas.microsoft.com/office/powerpoint/2010/main" val="365924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76C39-79DD-49AD-ACFB-7DE44176A54D}" type="datetime1">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7BD1D-E1E8-4C74-AB78-71C2E5ECABBB}" type="slidenum">
              <a:rPr lang="en-GB" smtClean="0"/>
              <a:t>‹#›</a:t>
            </a:fld>
            <a:endParaRPr lang="en-GB"/>
          </a:p>
        </p:txBody>
      </p:sp>
    </p:spTree>
    <p:extLst>
      <p:ext uri="{BB962C8B-B14F-4D97-AF65-F5344CB8AC3E}">
        <p14:creationId xmlns:p14="http://schemas.microsoft.com/office/powerpoint/2010/main" val="388366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DSWMjtMff4" TargetMode="External"/><Relationship Id="rId2" Type="http://schemas.openxmlformats.org/officeDocument/2006/relationships/hyperlink" Target="https://www.youtube.com/watch?v=EemjeA2Djjw" TargetMode="External"/><Relationship Id="rId1" Type="http://schemas.openxmlformats.org/officeDocument/2006/relationships/slideLayout" Target="../slideLayouts/slideLayout4.xml"/><Relationship Id="rId4" Type="http://schemas.openxmlformats.org/officeDocument/2006/relationships/hyperlink" Target="https://www.youtube.com/watch?v=amxVL9KUmq8"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7MmjQ_-XlIg?list=PLQqF8sn28L9y5AGykvQTeUZw_Snz68jm7" TargetMode="External"/><Relationship Id="rId2" Type="http://schemas.openxmlformats.org/officeDocument/2006/relationships/hyperlink" Target="https://youtu.be/mbCshx2Vu4M?list=PLQqF8sn28L9yTV9WxpHw-9BbqRe_f49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aLOTi6MB1rg?list=PLQqF8sn28L9y5AGykvQTeUZw_Snz68jm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BK9tXIiRueY?list=PLQqF8sn28L9yTV9WxpHw-9BbqRe_f49fr" TargetMode="External"/><Relationship Id="rId2" Type="http://schemas.openxmlformats.org/officeDocument/2006/relationships/hyperlink" Target="https://youtu.be/mbCshx2Vu4M?list=PLQqF8sn28L9yTV9WxpHw-9BbqRe_f49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1340"/>
            <a:ext cx="10515600" cy="5705623"/>
          </a:xfrm>
          <a:solidFill>
            <a:schemeClr val="bg1"/>
          </a:solidFill>
        </p:spPr>
        <p:txBody>
          <a:bodyPr>
            <a:normAutofit/>
          </a:bodyPr>
          <a:lstStyle/>
          <a:p>
            <a:pPr marL="0" indent="0" algn="ctr">
              <a:buNone/>
            </a:pPr>
            <a:r>
              <a:rPr lang="en-GB" sz="4800" b="1" dirty="0" smtClean="0">
                <a:latin typeface="Comic Sans MS" panose="030F0702030302020204" pitchFamily="66" charset="0"/>
              </a:rPr>
              <a:t>Spring Term</a:t>
            </a:r>
          </a:p>
          <a:p>
            <a:pPr algn="ctr"/>
            <a:endParaRPr lang="en-GB" sz="4800" b="1" dirty="0">
              <a:latin typeface="Comic Sans MS" panose="030F0702030302020204" pitchFamily="66" charset="0"/>
            </a:endParaRPr>
          </a:p>
          <a:p>
            <a:pPr marL="0" indent="0" algn="ctr">
              <a:buNone/>
            </a:pPr>
            <a:r>
              <a:rPr lang="en-GB" sz="4800" b="1" dirty="0" smtClean="0">
                <a:latin typeface="Comic Sans MS" panose="030F0702030302020204" pitchFamily="66" charset="0"/>
              </a:rPr>
              <a:t>Week 3 Multiplication</a:t>
            </a:r>
          </a:p>
          <a:p>
            <a:pPr marL="0" indent="0" algn="ctr">
              <a:buNone/>
            </a:pPr>
            <a:endParaRPr lang="en-GB" sz="4800" b="1" dirty="0">
              <a:latin typeface="Comic Sans MS" panose="030F0702030302020204" pitchFamily="66" charset="0"/>
            </a:endParaRPr>
          </a:p>
          <a:p>
            <a:pPr marL="0" indent="0" algn="ctr">
              <a:buNone/>
            </a:pPr>
            <a:r>
              <a:rPr lang="en-GB" sz="4800" b="1" dirty="0" smtClean="0">
                <a:latin typeface="Comic Sans MS" panose="030F0702030302020204" pitchFamily="66" charset="0"/>
              </a:rPr>
              <a:t>Year 1 </a:t>
            </a:r>
          </a:p>
          <a:p>
            <a:pPr marL="0" indent="0" algn="ctr">
              <a:buNone/>
            </a:pPr>
            <a:endParaRPr lang="en-GB" sz="4800" b="1" dirty="0">
              <a:latin typeface="Comic Sans MS" panose="030F0702030302020204" pitchFamily="66" charset="0"/>
            </a:endParaRPr>
          </a:p>
          <a:p>
            <a:pPr marL="0" indent="0" algn="ctr">
              <a:buNone/>
            </a:pPr>
            <a:r>
              <a:rPr lang="en-GB" sz="4800" b="1" dirty="0" smtClean="0">
                <a:latin typeface="Comic Sans MS" panose="030F0702030302020204" pitchFamily="66" charset="0"/>
              </a:rPr>
              <a:t>WB 18.1.2021</a:t>
            </a:r>
            <a:endParaRPr lang="en-GB" sz="4800"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DC37BD1D-E1E8-4C74-AB78-71C2E5ECABBB}" type="slidenum">
              <a:rPr lang="en-GB" smtClean="0"/>
              <a:t>1</a:t>
            </a:fld>
            <a:endParaRPr lang="en-GB"/>
          </a:p>
        </p:txBody>
      </p:sp>
    </p:spTree>
    <p:extLst>
      <p:ext uri="{BB962C8B-B14F-4D97-AF65-F5344CB8AC3E}">
        <p14:creationId xmlns:p14="http://schemas.microsoft.com/office/powerpoint/2010/main" val="105603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10</a:t>
            </a:fld>
            <a:endParaRPr lang="en-GB"/>
          </a:p>
        </p:txBody>
      </p:sp>
      <p:sp>
        <p:nvSpPr>
          <p:cNvPr id="3" name="TextBox 2"/>
          <p:cNvSpPr txBox="1"/>
          <p:nvPr/>
        </p:nvSpPr>
        <p:spPr>
          <a:xfrm>
            <a:off x="160256" y="113121"/>
            <a:ext cx="11312165" cy="2246769"/>
          </a:xfrm>
          <a:prstGeom prst="rect">
            <a:avLst/>
          </a:prstGeom>
          <a:solidFill>
            <a:schemeClr val="bg1"/>
          </a:solidFill>
        </p:spPr>
        <p:txBody>
          <a:bodyPr wrap="square" rtlCol="0">
            <a:spAutoFit/>
          </a:bodyPr>
          <a:lstStyle/>
          <a:p>
            <a:r>
              <a:rPr lang="en-GB" sz="2800" dirty="0" smtClean="0">
                <a:latin typeface="Comic Sans MS" panose="030F0702030302020204" pitchFamily="66" charset="0"/>
              </a:rPr>
              <a:t>Task 1:  Practice the activity from the video, grouping 20 in </a:t>
            </a:r>
            <a:r>
              <a:rPr lang="en-GB" sz="2800" smtClean="0">
                <a:latin typeface="Comic Sans MS" panose="030F0702030302020204" pitchFamily="66" charset="0"/>
              </a:rPr>
              <a:t>different </a:t>
            </a:r>
            <a:r>
              <a:rPr lang="en-GB" sz="2800" smtClean="0">
                <a:latin typeface="Comic Sans MS" panose="030F0702030302020204" pitchFamily="66" charset="0"/>
              </a:rPr>
              <a:t>ways.</a:t>
            </a:r>
            <a:endParaRPr lang="en-GB" sz="2800" dirty="0" smtClean="0">
              <a:latin typeface="Comic Sans MS" panose="030F0702030302020204" pitchFamily="66" charset="0"/>
            </a:endParaRPr>
          </a:p>
          <a:p>
            <a:endParaRPr lang="en-GB" sz="2800" dirty="0">
              <a:latin typeface="Comic Sans MS" panose="030F0702030302020204" pitchFamily="66" charset="0"/>
            </a:endParaRPr>
          </a:p>
          <a:p>
            <a:r>
              <a:rPr lang="en-GB" sz="2800" dirty="0" smtClean="0">
                <a:latin typeface="Comic Sans MS" panose="030F0702030302020204" pitchFamily="66" charset="0"/>
              </a:rPr>
              <a:t>Draw your groups and write a sentence as the following:  </a:t>
            </a:r>
          </a:p>
          <a:p>
            <a:r>
              <a:rPr lang="en-GB" sz="2800" dirty="0" smtClean="0">
                <a:latin typeface="Comic Sans MS" panose="030F0702030302020204" pitchFamily="66" charset="0"/>
              </a:rPr>
              <a:t>3 groups of 2 equals 6 </a:t>
            </a:r>
            <a:endParaRPr lang="en-GB" sz="2800" dirty="0">
              <a:latin typeface="Comic Sans MS" panose="030F0702030302020204" pitchFamily="66" charset="0"/>
            </a:endParaRPr>
          </a:p>
        </p:txBody>
      </p:sp>
      <p:pic>
        <p:nvPicPr>
          <p:cNvPr id="4" name="Picture 3"/>
          <p:cNvPicPr>
            <a:picLocks noChangeAspect="1"/>
          </p:cNvPicPr>
          <p:nvPr/>
        </p:nvPicPr>
        <p:blipFill rotWithShape="1">
          <a:blip r:embed="rId2"/>
          <a:srcRect t="9961" b="8247"/>
          <a:stretch/>
        </p:blipFill>
        <p:spPr>
          <a:xfrm>
            <a:off x="1611983" y="2497371"/>
            <a:ext cx="9181272" cy="4224104"/>
          </a:xfrm>
          <a:prstGeom prst="rect">
            <a:avLst/>
          </a:prstGeom>
        </p:spPr>
      </p:pic>
    </p:spTree>
    <p:extLst>
      <p:ext uri="{BB962C8B-B14F-4D97-AF65-F5344CB8AC3E}">
        <p14:creationId xmlns:p14="http://schemas.microsoft.com/office/powerpoint/2010/main" val="4195322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11</a:t>
            </a:fld>
            <a:endParaRPr lang="en-GB"/>
          </a:p>
        </p:txBody>
      </p:sp>
      <p:sp>
        <p:nvSpPr>
          <p:cNvPr id="3" name="TextBox 2"/>
          <p:cNvSpPr txBox="1"/>
          <p:nvPr/>
        </p:nvSpPr>
        <p:spPr>
          <a:xfrm>
            <a:off x="131975" y="113122"/>
            <a:ext cx="6174557" cy="523220"/>
          </a:xfrm>
          <a:prstGeom prst="rect">
            <a:avLst/>
          </a:prstGeom>
          <a:solidFill>
            <a:schemeClr val="bg1"/>
          </a:solidFill>
        </p:spPr>
        <p:txBody>
          <a:bodyPr wrap="square" rtlCol="0">
            <a:spAutoFit/>
          </a:bodyPr>
          <a:lstStyle/>
          <a:p>
            <a:r>
              <a:rPr lang="en-GB" sz="2800" dirty="0" smtClean="0">
                <a:latin typeface="Comic Sans MS" panose="030F0702030302020204" pitchFamily="66" charset="0"/>
              </a:rPr>
              <a:t>Task 2: Complete the sheets below</a:t>
            </a:r>
            <a:endParaRPr lang="en-GB" sz="2800" dirty="0">
              <a:latin typeface="Comic Sans MS" panose="030F0702030302020204" pitchFamily="66" charset="0"/>
            </a:endParaRPr>
          </a:p>
        </p:txBody>
      </p:sp>
      <p:sp>
        <p:nvSpPr>
          <p:cNvPr id="6" name="TextBox 5"/>
          <p:cNvSpPr txBox="1"/>
          <p:nvPr/>
        </p:nvSpPr>
        <p:spPr>
          <a:xfrm>
            <a:off x="6919274" y="113122"/>
            <a:ext cx="2168165" cy="369332"/>
          </a:xfrm>
          <a:prstGeom prst="rect">
            <a:avLst/>
          </a:prstGeom>
          <a:solidFill>
            <a:schemeClr val="bg1"/>
          </a:solidFill>
        </p:spPr>
        <p:txBody>
          <a:bodyPr wrap="square" rtlCol="0">
            <a:spAutoFit/>
          </a:bodyPr>
          <a:lstStyle/>
          <a:p>
            <a:r>
              <a:rPr lang="en-GB" dirty="0" smtClean="0">
                <a:solidFill>
                  <a:srgbClr val="FF0000"/>
                </a:solidFill>
              </a:rPr>
              <a:t>Easiest Worksheets</a:t>
            </a:r>
            <a:endParaRPr lang="en-GB" dirty="0">
              <a:solidFill>
                <a:srgbClr val="FF0000"/>
              </a:solidFill>
            </a:endParaRPr>
          </a:p>
        </p:txBody>
      </p:sp>
      <p:pic>
        <p:nvPicPr>
          <p:cNvPr id="4" name="Picture 3"/>
          <p:cNvPicPr>
            <a:picLocks noChangeAspect="1"/>
          </p:cNvPicPr>
          <p:nvPr/>
        </p:nvPicPr>
        <p:blipFill>
          <a:blip r:embed="rId2"/>
          <a:stretch>
            <a:fillRect/>
          </a:stretch>
        </p:blipFill>
        <p:spPr>
          <a:xfrm>
            <a:off x="6866016" y="724015"/>
            <a:ext cx="4442845" cy="5997460"/>
          </a:xfrm>
          <a:prstGeom prst="rect">
            <a:avLst/>
          </a:prstGeom>
        </p:spPr>
      </p:pic>
      <p:pic>
        <p:nvPicPr>
          <p:cNvPr id="5" name="Picture 4"/>
          <p:cNvPicPr>
            <a:picLocks noChangeAspect="1"/>
          </p:cNvPicPr>
          <p:nvPr/>
        </p:nvPicPr>
        <p:blipFill>
          <a:blip r:embed="rId3"/>
          <a:stretch>
            <a:fillRect/>
          </a:stretch>
        </p:blipFill>
        <p:spPr>
          <a:xfrm>
            <a:off x="983099" y="911361"/>
            <a:ext cx="4229924" cy="5711745"/>
          </a:xfrm>
          <a:prstGeom prst="rect">
            <a:avLst/>
          </a:prstGeom>
        </p:spPr>
      </p:pic>
    </p:spTree>
    <p:extLst>
      <p:ext uri="{BB962C8B-B14F-4D97-AF65-F5344CB8AC3E}">
        <p14:creationId xmlns:p14="http://schemas.microsoft.com/office/powerpoint/2010/main" val="1031239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12</a:t>
            </a:fld>
            <a:endParaRPr lang="en-GB"/>
          </a:p>
        </p:txBody>
      </p:sp>
      <p:sp>
        <p:nvSpPr>
          <p:cNvPr id="5" name="TextBox 4"/>
          <p:cNvSpPr txBox="1"/>
          <p:nvPr/>
        </p:nvSpPr>
        <p:spPr>
          <a:xfrm>
            <a:off x="273376" y="141414"/>
            <a:ext cx="3685881" cy="369332"/>
          </a:xfrm>
          <a:prstGeom prst="rect">
            <a:avLst/>
          </a:prstGeom>
          <a:solidFill>
            <a:schemeClr val="bg1"/>
          </a:solidFill>
        </p:spPr>
        <p:txBody>
          <a:bodyPr wrap="square" rtlCol="0">
            <a:spAutoFit/>
          </a:bodyPr>
          <a:lstStyle/>
          <a:p>
            <a:r>
              <a:rPr lang="en-GB" dirty="0" smtClean="0">
                <a:solidFill>
                  <a:srgbClr val="FF0000"/>
                </a:solidFill>
              </a:rPr>
              <a:t>Slightly Harder Worksheets</a:t>
            </a:r>
            <a:endParaRPr lang="en-GB" dirty="0">
              <a:solidFill>
                <a:srgbClr val="FF0000"/>
              </a:solidFill>
            </a:endParaRPr>
          </a:p>
        </p:txBody>
      </p:sp>
      <p:pic>
        <p:nvPicPr>
          <p:cNvPr id="6" name="Picture 5"/>
          <p:cNvPicPr>
            <a:picLocks noChangeAspect="1"/>
          </p:cNvPicPr>
          <p:nvPr/>
        </p:nvPicPr>
        <p:blipFill>
          <a:blip r:embed="rId2"/>
          <a:stretch>
            <a:fillRect/>
          </a:stretch>
        </p:blipFill>
        <p:spPr>
          <a:xfrm>
            <a:off x="521186" y="538751"/>
            <a:ext cx="4578715" cy="6182724"/>
          </a:xfrm>
          <a:prstGeom prst="rect">
            <a:avLst/>
          </a:prstGeom>
        </p:spPr>
      </p:pic>
      <p:pic>
        <p:nvPicPr>
          <p:cNvPr id="7" name="Picture 6"/>
          <p:cNvPicPr>
            <a:picLocks noChangeAspect="1"/>
          </p:cNvPicPr>
          <p:nvPr/>
        </p:nvPicPr>
        <p:blipFill>
          <a:blip r:embed="rId3"/>
          <a:stretch>
            <a:fillRect/>
          </a:stretch>
        </p:blipFill>
        <p:spPr>
          <a:xfrm>
            <a:off x="5847330" y="421168"/>
            <a:ext cx="4889800" cy="6284558"/>
          </a:xfrm>
          <a:prstGeom prst="rect">
            <a:avLst/>
          </a:prstGeom>
        </p:spPr>
      </p:pic>
    </p:spTree>
    <p:extLst>
      <p:ext uri="{BB962C8B-B14F-4D97-AF65-F5344CB8AC3E}">
        <p14:creationId xmlns:p14="http://schemas.microsoft.com/office/powerpoint/2010/main" val="545539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13</a:t>
            </a:fld>
            <a:endParaRPr lang="en-GB"/>
          </a:p>
        </p:txBody>
      </p:sp>
      <p:pic>
        <p:nvPicPr>
          <p:cNvPr id="3" name="Picture 2"/>
          <p:cNvPicPr>
            <a:picLocks noChangeAspect="1"/>
          </p:cNvPicPr>
          <p:nvPr/>
        </p:nvPicPr>
        <p:blipFill>
          <a:blip r:embed="rId2"/>
          <a:stretch>
            <a:fillRect/>
          </a:stretch>
        </p:blipFill>
        <p:spPr>
          <a:xfrm>
            <a:off x="398636" y="484337"/>
            <a:ext cx="4720118" cy="6373663"/>
          </a:xfrm>
          <a:prstGeom prst="rect">
            <a:avLst/>
          </a:prstGeom>
        </p:spPr>
      </p:pic>
    </p:spTree>
    <p:extLst>
      <p:ext uri="{BB962C8B-B14F-4D97-AF65-F5344CB8AC3E}">
        <p14:creationId xmlns:p14="http://schemas.microsoft.com/office/powerpoint/2010/main" val="3763776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Comic Sans MS" panose="030F0702030302020204" pitchFamily="66" charset="0"/>
              </a:rPr>
              <a:t>Something a little more challenging for those who wish to have a go.</a:t>
            </a:r>
            <a:endParaRPr lang="en-GB" sz="4000" b="1" dirty="0">
              <a:latin typeface="Comic Sans MS" panose="030F0702030302020204" pitchFamily="66" charset="0"/>
            </a:endParaRPr>
          </a:p>
        </p:txBody>
      </p:sp>
      <p:pic>
        <p:nvPicPr>
          <p:cNvPr id="1026" name="Picture 2" descr="Your Daily Challenge – Gurnard Pre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86699"/>
            <a:ext cx="48768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C37BD1D-E1E8-4C74-AB78-71C2E5ECABBB}" type="slidenum">
              <a:rPr lang="en-GB" smtClean="0"/>
              <a:t>14</a:t>
            </a:fld>
            <a:endParaRPr lang="en-GB"/>
          </a:p>
        </p:txBody>
      </p:sp>
    </p:spTree>
    <p:extLst>
      <p:ext uri="{BB962C8B-B14F-4D97-AF65-F5344CB8AC3E}">
        <p14:creationId xmlns:p14="http://schemas.microsoft.com/office/powerpoint/2010/main" val="1879682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15</a:t>
            </a:fld>
            <a:endParaRPr lang="en-GB"/>
          </a:p>
        </p:txBody>
      </p:sp>
      <p:pic>
        <p:nvPicPr>
          <p:cNvPr id="4" name="Picture 3"/>
          <p:cNvPicPr>
            <a:picLocks noChangeAspect="1"/>
          </p:cNvPicPr>
          <p:nvPr/>
        </p:nvPicPr>
        <p:blipFill>
          <a:blip r:embed="rId2"/>
          <a:stretch>
            <a:fillRect/>
          </a:stretch>
        </p:blipFill>
        <p:spPr>
          <a:xfrm>
            <a:off x="304080" y="200985"/>
            <a:ext cx="5163466" cy="3415467"/>
          </a:xfrm>
          <a:prstGeom prst="rect">
            <a:avLst/>
          </a:prstGeom>
        </p:spPr>
      </p:pic>
      <p:pic>
        <p:nvPicPr>
          <p:cNvPr id="5" name="Picture 4"/>
          <p:cNvPicPr>
            <a:picLocks noChangeAspect="1"/>
          </p:cNvPicPr>
          <p:nvPr/>
        </p:nvPicPr>
        <p:blipFill>
          <a:blip r:embed="rId3"/>
          <a:stretch>
            <a:fillRect/>
          </a:stretch>
        </p:blipFill>
        <p:spPr>
          <a:xfrm>
            <a:off x="6294770" y="316148"/>
            <a:ext cx="4263251" cy="6405327"/>
          </a:xfrm>
          <a:prstGeom prst="rect">
            <a:avLst/>
          </a:prstGeom>
        </p:spPr>
      </p:pic>
    </p:spTree>
    <p:extLst>
      <p:ext uri="{BB962C8B-B14F-4D97-AF65-F5344CB8AC3E}">
        <p14:creationId xmlns:p14="http://schemas.microsoft.com/office/powerpoint/2010/main" val="350307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33" y="279110"/>
            <a:ext cx="4638773" cy="690677"/>
          </a:xfrm>
        </p:spPr>
        <p:txBody>
          <a:bodyPr>
            <a:normAutofit/>
          </a:bodyPr>
          <a:lstStyle/>
          <a:p>
            <a:r>
              <a:rPr lang="en-GB" sz="3200" b="1" dirty="0" smtClean="0">
                <a:latin typeface="Comic Sans MS" panose="030F0702030302020204" pitchFamily="66" charset="0"/>
              </a:rPr>
              <a:t>Deep Diving Problems</a:t>
            </a:r>
            <a:endParaRPr lang="en-GB" sz="3200" b="1" dirty="0">
              <a:latin typeface="Comic Sans MS" panose="030F0702030302020204" pitchFamily="66" charset="0"/>
            </a:endParaRPr>
          </a:p>
        </p:txBody>
      </p:sp>
      <p:pic>
        <p:nvPicPr>
          <p:cNvPr id="5" name="Content Placeholder 4"/>
          <p:cNvPicPr>
            <a:picLocks noGrp="1" noChangeAspect="1"/>
          </p:cNvPicPr>
          <p:nvPr>
            <p:ph idx="1"/>
          </p:nvPr>
        </p:nvPicPr>
        <p:blipFill>
          <a:blip r:embed="rId2"/>
          <a:stretch>
            <a:fillRect/>
          </a:stretch>
        </p:blipFill>
        <p:spPr>
          <a:xfrm>
            <a:off x="3854629" y="2130457"/>
            <a:ext cx="4755971" cy="1750665"/>
          </a:xfrm>
          <a:prstGeom prst="rect">
            <a:avLst/>
          </a:prstGeom>
        </p:spPr>
      </p:pic>
      <p:sp>
        <p:nvSpPr>
          <p:cNvPr id="4" name="Slide Number Placeholder 3"/>
          <p:cNvSpPr>
            <a:spLocks noGrp="1"/>
          </p:cNvSpPr>
          <p:nvPr>
            <p:ph type="sldNum" sz="quarter" idx="12"/>
          </p:nvPr>
        </p:nvSpPr>
        <p:spPr/>
        <p:txBody>
          <a:bodyPr/>
          <a:lstStyle/>
          <a:p>
            <a:fld id="{DC37BD1D-E1E8-4C74-AB78-71C2E5ECABBB}" type="slidenum">
              <a:rPr lang="en-GB" smtClean="0"/>
              <a:t>16</a:t>
            </a:fld>
            <a:endParaRPr lang="en-GB"/>
          </a:p>
        </p:txBody>
      </p:sp>
      <p:sp>
        <p:nvSpPr>
          <p:cNvPr id="7" name="TextBox 6"/>
          <p:cNvSpPr txBox="1"/>
          <p:nvPr/>
        </p:nvSpPr>
        <p:spPr>
          <a:xfrm>
            <a:off x="838200" y="1607237"/>
            <a:ext cx="3271102" cy="523220"/>
          </a:xfrm>
          <a:prstGeom prst="rect">
            <a:avLst/>
          </a:prstGeom>
          <a:noFill/>
        </p:spPr>
        <p:txBody>
          <a:bodyPr wrap="square" rtlCol="0">
            <a:spAutoFit/>
          </a:bodyPr>
          <a:lstStyle/>
          <a:p>
            <a:r>
              <a:rPr lang="en-GB" sz="2800" dirty="0" smtClean="0">
                <a:latin typeface="Comic Sans MS" panose="030F0702030302020204" pitchFamily="66" charset="0"/>
              </a:rPr>
              <a:t>Easiest problems</a:t>
            </a:r>
            <a:endParaRPr lang="en-GB" sz="2800" dirty="0">
              <a:latin typeface="Comic Sans MS" panose="030F0702030302020204" pitchFamily="66" charset="0"/>
            </a:endParaRPr>
          </a:p>
        </p:txBody>
      </p:sp>
      <p:sp>
        <p:nvSpPr>
          <p:cNvPr id="8" name="TextBox 7"/>
          <p:cNvSpPr txBox="1"/>
          <p:nvPr/>
        </p:nvSpPr>
        <p:spPr>
          <a:xfrm>
            <a:off x="4724399" y="4333906"/>
            <a:ext cx="3271102" cy="523220"/>
          </a:xfrm>
          <a:prstGeom prst="rect">
            <a:avLst/>
          </a:prstGeom>
          <a:noFill/>
        </p:spPr>
        <p:txBody>
          <a:bodyPr wrap="square" rtlCol="0">
            <a:spAutoFit/>
          </a:bodyPr>
          <a:lstStyle/>
          <a:p>
            <a:r>
              <a:rPr lang="en-GB" sz="2800" dirty="0" smtClean="0">
                <a:latin typeface="Comic Sans MS" panose="030F0702030302020204" pitchFamily="66" charset="0"/>
              </a:rPr>
              <a:t>Harder problems</a:t>
            </a:r>
            <a:endParaRPr lang="en-GB" sz="2800" dirty="0">
              <a:latin typeface="Comic Sans MS" panose="030F0702030302020204" pitchFamily="66" charset="0"/>
            </a:endParaRPr>
          </a:p>
        </p:txBody>
      </p:sp>
      <p:sp>
        <p:nvSpPr>
          <p:cNvPr id="9" name="TextBox 8"/>
          <p:cNvSpPr txBox="1"/>
          <p:nvPr/>
        </p:nvSpPr>
        <p:spPr>
          <a:xfrm>
            <a:off x="7714267" y="1422571"/>
            <a:ext cx="3271102" cy="523220"/>
          </a:xfrm>
          <a:prstGeom prst="rect">
            <a:avLst/>
          </a:prstGeom>
          <a:noFill/>
        </p:spPr>
        <p:txBody>
          <a:bodyPr wrap="square" rtlCol="0">
            <a:spAutoFit/>
          </a:bodyPr>
          <a:lstStyle/>
          <a:p>
            <a:r>
              <a:rPr lang="en-GB" sz="2800" dirty="0" smtClean="0">
                <a:latin typeface="Comic Sans MS" panose="030F0702030302020204" pitchFamily="66" charset="0"/>
              </a:rPr>
              <a:t>Hardest problems</a:t>
            </a:r>
            <a:endParaRPr lang="en-GB" sz="2800" dirty="0">
              <a:latin typeface="Comic Sans MS" panose="030F0702030302020204" pitchFamily="66" charset="0"/>
            </a:endParaRPr>
          </a:p>
        </p:txBody>
      </p:sp>
      <p:cxnSp>
        <p:nvCxnSpPr>
          <p:cNvPr id="11" name="Straight Arrow Connector 10"/>
          <p:cNvCxnSpPr/>
          <p:nvPr/>
        </p:nvCxnSpPr>
        <p:spPr>
          <a:xfrm>
            <a:off x="2639505" y="2215299"/>
            <a:ext cx="1469797" cy="6598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6096000" y="3676454"/>
            <a:ext cx="0" cy="7541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7995501" y="2045616"/>
            <a:ext cx="1440730" cy="82955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5822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17</a:t>
            </a:fld>
            <a:endParaRPr lang="en-GB"/>
          </a:p>
        </p:txBody>
      </p:sp>
      <p:pic>
        <p:nvPicPr>
          <p:cNvPr id="3" name="Picture 2"/>
          <p:cNvPicPr>
            <a:picLocks noChangeAspect="1"/>
          </p:cNvPicPr>
          <p:nvPr/>
        </p:nvPicPr>
        <p:blipFill>
          <a:blip r:embed="rId2"/>
          <a:stretch>
            <a:fillRect/>
          </a:stretch>
        </p:blipFill>
        <p:spPr>
          <a:xfrm>
            <a:off x="125220" y="128172"/>
            <a:ext cx="4610177" cy="3195249"/>
          </a:xfrm>
          <a:prstGeom prst="rect">
            <a:avLst/>
          </a:prstGeom>
        </p:spPr>
      </p:pic>
      <p:pic>
        <p:nvPicPr>
          <p:cNvPr id="4" name="Picture 3"/>
          <p:cNvPicPr>
            <a:picLocks noChangeAspect="1"/>
          </p:cNvPicPr>
          <p:nvPr/>
        </p:nvPicPr>
        <p:blipFill>
          <a:blip r:embed="rId3"/>
          <a:stretch>
            <a:fillRect/>
          </a:stretch>
        </p:blipFill>
        <p:spPr>
          <a:xfrm>
            <a:off x="3595071" y="3495600"/>
            <a:ext cx="4851346" cy="3362400"/>
          </a:xfrm>
          <a:prstGeom prst="rect">
            <a:avLst/>
          </a:prstGeom>
        </p:spPr>
      </p:pic>
      <p:pic>
        <p:nvPicPr>
          <p:cNvPr id="5" name="Picture 4"/>
          <p:cNvPicPr>
            <a:picLocks noChangeAspect="1"/>
          </p:cNvPicPr>
          <p:nvPr/>
        </p:nvPicPr>
        <p:blipFill>
          <a:blip r:embed="rId4"/>
          <a:stretch>
            <a:fillRect/>
          </a:stretch>
        </p:blipFill>
        <p:spPr>
          <a:xfrm>
            <a:off x="7494309" y="128172"/>
            <a:ext cx="4610176" cy="3195249"/>
          </a:xfrm>
          <a:prstGeom prst="rect">
            <a:avLst/>
          </a:prstGeom>
        </p:spPr>
      </p:pic>
    </p:spTree>
    <p:extLst>
      <p:ext uri="{BB962C8B-B14F-4D97-AF65-F5344CB8AC3E}">
        <p14:creationId xmlns:p14="http://schemas.microsoft.com/office/powerpoint/2010/main" val="2587749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42188" y="112191"/>
            <a:ext cx="11755224" cy="877346"/>
          </a:xfrm>
          <a:solidFill>
            <a:schemeClr val="bg1"/>
          </a:solidFill>
        </p:spPr>
        <p:txBody>
          <a:bodyPr>
            <a:normAutofit/>
          </a:bodyPr>
          <a:lstStyle/>
          <a:p>
            <a:r>
              <a:rPr lang="en-GB" sz="3200" b="1" dirty="0" smtClean="0">
                <a:latin typeface="Comic Sans MS" panose="030F0702030302020204" pitchFamily="66" charset="0"/>
              </a:rPr>
              <a:t>Wednesday Warm-up: Get moving!</a:t>
            </a:r>
            <a:endParaRPr lang="en-GB" sz="3200" b="1"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DC37BD1D-E1E8-4C74-AB78-71C2E5ECABBB}" type="slidenum">
              <a:rPr lang="en-GB" smtClean="0"/>
              <a:t>18</a:t>
            </a:fld>
            <a:endParaRPr lang="en-GB"/>
          </a:p>
        </p:txBody>
      </p:sp>
      <p:sp>
        <p:nvSpPr>
          <p:cNvPr id="6" name="Content Placeholder 5"/>
          <p:cNvSpPr>
            <a:spLocks noGrp="1"/>
          </p:cNvSpPr>
          <p:nvPr>
            <p:ph sz="half" idx="1"/>
          </p:nvPr>
        </p:nvSpPr>
        <p:spPr>
          <a:xfrm>
            <a:off x="838199" y="1825624"/>
            <a:ext cx="10238296" cy="4530725"/>
          </a:xfrm>
          <a:solidFill>
            <a:schemeClr val="bg1"/>
          </a:solidFill>
        </p:spPr>
        <p:txBody>
          <a:bodyPr/>
          <a:lstStyle/>
          <a:p>
            <a:pPr marL="0" indent="0">
              <a:buNone/>
            </a:pPr>
            <a:r>
              <a:rPr lang="en-GB" dirty="0" smtClean="0"/>
              <a:t>Have some exercise, sing and dance along with the following songs</a:t>
            </a:r>
          </a:p>
          <a:p>
            <a:pPr marL="0" indent="0">
              <a:buNone/>
            </a:pPr>
            <a:r>
              <a:rPr lang="en-GB" dirty="0" smtClean="0"/>
              <a:t>(When using </a:t>
            </a:r>
            <a:r>
              <a:rPr lang="en-GB" dirty="0" err="1"/>
              <a:t>Y</a:t>
            </a:r>
            <a:r>
              <a:rPr lang="en-GB" dirty="0" err="1" smtClean="0"/>
              <a:t>outube</a:t>
            </a:r>
            <a:r>
              <a:rPr lang="en-GB" dirty="0" smtClean="0"/>
              <a:t> please note there may be an advert before the song begins)</a:t>
            </a:r>
          </a:p>
          <a:p>
            <a:pPr marL="0" indent="0">
              <a:buNone/>
            </a:pPr>
            <a:r>
              <a:rPr lang="en-GB" dirty="0" smtClean="0">
                <a:hlinkClick r:id="rId2"/>
              </a:rPr>
              <a:t>https</a:t>
            </a:r>
            <a:r>
              <a:rPr lang="en-GB" dirty="0">
                <a:hlinkClick r:id="rId2"/>
              </a:rPr>
              <a:t>://</a:t>
            </a:r>
            <a:r>
              <a:rPr lang="en-GB" dirty="0" smtClean="0">
                <a:hlinkClick r:id="rId2"/>
              </a:rPr>
              <a:t>www.youtube.com/watch?v=EemjeA2Djjw</a:t>
            </a:r>
            <a:endParaRPr lang="en-GB" dirty="0" smtClean="0"/>
          </a:p>
          <a:p>
            <a:pPr marL="0" indent="0">
              <a:buNone/>
            </a:pPr>
            <a:endParaRPr lang="en-GB" dirty="0" smtClean="0"/>
          </a:p>
          <a:p>
            <a:pPr marL="0" indent="0">
              <a:buNone/>
            </a:pPr>
            <a:r>
              <a:rPr lang="en-GB" dirty="0">
                <a:hlinkClick r:id="rId3"/>
              </a:rPr>
              <a:t>https://</a:t>
            </a:r>
            <a:r>
              <a:rPr lang="en-GB" dirty="0" smtClean="0">
                <a:hlinkClick r:id="rId3"/>
              </a:rPr>
              <a:t>www.youtube.com/watch?v=uDSWMjtMff4</a:t>
            </a:r>
            <a:endParaRPr lang="en-GB" dirty="0" smtClean="0"/>
          </a:p>
          <a:p>
            <a:pPr marL="0" indent="0">
              <a:buNone/>
            </a:pPr>
            <a:endParaRPr lang="en-GB" dirty="0"/>
          </a:p>
          <a:p>
            <a:pPr marL="0" indent="0">
              <a:buNone/>
            </a:pPr>
            <a:r>
              <a:rPr lang="en-GB" dirty="0">
                <a:hlinkClick r:id="rId4"/>
              </a:rPr>
              <a:t>https://</a:t>
            </a:r>
            <a:r>
              <a:rPr lang="en-GB" dirty="0" smtClean="0">
                <a:hlinkClick r:id="rId4"/>
              </a:rPr>
              <a:t>www.youtube.com/watch?v=amxVL9KUmq8</a:t>
            </a: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86753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365" y="365126"/>
            <a:ext cx="11538408" cy="1256284"/>
          </a:xfrm>
          <a:solidFill>
            <a:schemeClr val="bg1"/>
          </a:solidFill>
        </p:spPr>
        <p:txBody>
          <a:bodyPr>
            <a:normAutofit fontScale="90000"/>
          </a:bodyPr>
          <a:lstStyle/>
          <a:p>
            <a:r>
              <a:rPr lang="en-GB" sz="3200" b="1" dirty="0" smtClean="0">
                <a:latin typeface="Comic Sans MS" panose="030F0702030302020204" pitchFamily="66" charset="0"/>
              </a:rPr>
              <a:t>Wednesday -  Lesson objective: </a:t>
            </a:r>
            <a:br>
              <a:rPr lang="en-GB" sz="3200" b="1" dirty="0" smtClean="0">
                <a:latin typeface="Comic Sans MS" panose="030F0702030302020204" pitchFamily="66" charset="0"/>
              </a:rPr>
            </a:br>
            <a:r>
              <a:rPr lang="en-GB" sz="3200" b="1" dirty="0">
                <a:latin typeface="Comic Sans MS" panose="030F0702030302020204" pitchFamily="66" charset="0"/>
              </a:rPr>
              <a:t/>
            </a:r>
            <a:br>
              <a:rPr lang="en-GB" sz="3200" b="1" dirty="0">
                <a:latin typeface="Comic Sans MS" panose="030F0702030302020204" pitchFamily="66" charset="0"/>
              </a:rPr>
            </a:br>
            <a:r>
              <a:rPr lang="en-GB" sz="3200" b="1" dirty="0" smtClean="0">
                <a:latin typeface="Comic Sans MS" panose="030F0702030302020204" pitchFamily="66" charset="0"/>
              </a:rPr>
              <a:t>To understand equal and unequal groups </a:t>
            </a:r>
            <a:endParaRPr lang="en-GB" sz="3200" b="1" dirty="0">
              <a:latin typeface="Comic Sans MS" panose="030F0702030302020204" pitchFamily="66" charset="0"/>
            </a:endParaRPr>
          </a:p>
        </p:txBody>
      </p:sp>
      <p:sp>
        <p:nvSpPr>
          <p:cNvPr id="3" name="Content Placeholder 2"/>
          <p:cNvSpPr>
            <a:spLocks noGrp="1"/>
          </p:cNvSpPr>
          <p:nvPr>
            <p:ph idx="1"/>
          </p:nvPr>
        </p:nvSpPr>
        <p:spPr>
          <a:xfrm>
            <a:off x="339365" y="1932494"/>
            <a:ext cx="11538408" cy="4423855"/>
          </a:xfrm>
          <a:solidFill>
            <a:schemeClr val="bg1"/>
          </a:solidFill>
        </p:spPr>
        <p:txBody>
          <a:bodyPr>
            <a:normAutofit/>
          </a:bodyPr>
          <a:lstStyle/>
          <a:p>
            <a:pPr marL="0" indent="0">
              <a:buNone/>
            </a:pPr>
            <a:endParaRPr lang="en-GB" dirty="0" smtClean="0">
              <a:hlinkClick r:id="rId2"/>
            </a:endParaRPr>
          </a:p>
          <a:p>
            <a:pPr marL="0" indent="0">
              <a:buNone/>
            </a:pPr>
            <a:r>
              <a:rPr lang="en-GB" dirty="0" smtClean="0"/>
              <a:t>Watch the video below and follow the activities that you are asked to do.</a:t>
            </a:r>
          </a:p>
          <a:p>
            <a:pPr marL="0" indent="0">
              <a:buNone/>
            </a:pPr>
            <a:endParaRPr lang="en-GB" dirty="0" smtClean="0"/>
          </a:p>
          <a:p>
            <a:pPr marL="0" indent="0">
              <a:buNone/>
            </a:pPr>
            <a:endParaRPr lang="en-GB" dirty="0" smtClean="0"/>
          </a:p>
          <a:p>
            <a:pPr marL="0" indent="0">
              <a:buNone/>
            </a:pPr>
            <a:r>
              <a:rPr lang="en-GB" dirty="0">
                <a:hlinkClick r:id="rId3"/>
              </a:rPr>
              <a:t>https://youtu.be/7MmjQ_-</a:t>
            </a:r>
            <a:r>
              <a:rPr lang="en-GB" dirty="0" smtClean="0">
                <a:hlinkClick r:id="rId3"/>
              </a:rPr>
              <a:t>XlIg?list=PLQqF8sn28L9y5AGykvQTeUZw_Snz68jm7</a:t>
            </a:r>
            <a:endParaRPr lang="en-GB" dirty="0" smtClean="0"/>
          </a:p>
          <a:p>
            <a:pPr marL="0"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fld id="{DC37BD1D-E1E8-4C74-AB78-71C2E5ECABBB}" type="slidenum">
              <a:rPr lang="en-GB" smtClean="0"/>
              <a:t>19</a:t>
            </a:fld>
            <a:endParaRPr lang="en-GB"/>
          </a:p>
        </p:txBody>
      </p:sp>
    </p:spTree>
    <p:extLst>
      <p:ext uri="{BB962C8B-B14F-4D97-AF65-F5344CB8AC3E}">
        <p14:creationId xmlns:p14="http://schemas.microsoft.com/office/powerpoint/2010/main" val="509275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2</a:t>
            </a:fld>
            <a:endParaRPr lang="en-GB"/>
          </a:p>
        </p:txBody>
      </p:sp>
      <p:pic>
        <p:nvPicPr>
          <p:cNvPr id="1028" name="Picture 4" descr="Weekly Challenges | Playing &quot;Grown-Ups&quot;"/>
          <p:cNvPicPr>
            <a:picLocks noChangeAspect="1" noChangeArrowheads="1"/>
          </p:cNvPicPr>
          <p:nvPr/>
        </p:nvPicPr>
        <p:blipFill rotWithShape="1">
          <a:blip r:embed="rId2">
            <a:extLst>
              <a:ext uri="{28A0092B-C50C-407E-A947-70E740481C1C}">
                <a14:useLocalDpi xmlns:a14="http://schemas.microsoft.com/office/drawing/2010/main" val="0"/>
              </a:ext>
            </a:extLst>
          </a:blip>
          <a:srcRect b="8124"/>
          <a:stretch/>
        </p:blipFill>
        <p:spPr bwMode="auto">
          <a:xfrm>
            <a:off x="145740" y="131976"/>
            <a:ext cx="2701155" cy="24817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794273" y="983118"/>
            <a:ext cx="4055219" cy="5738357"/>
          </a:xfrm>
          <a:prstGeom prst="rect">
            <a:avLst/>
          </a:prstGeom>
        </p:spPr>
      </p:pic>
      <p:sp>
        <p:nvSpPr>
          <p:cNvPr id="6" name="TextBox 5"/>
          <p:cNvSpPr txBox="1"/>
          <p:nvPr/>
        </p:nvSpPr>
        <p:spPr>
          <a:xfrm>
            <a:off x="3252248" y="382953"/>
            <a:ext cx="4081806" cy="1200329"/>
          </a:xfrm>
          <a:prstGeom prst="rect">
            <a:avLst/>
          </a:prstGeom>
          <a:solidFill>
            <a:schemeClr val="bg1"/>
          </a:solidFill>
        </p:spPr>
        <p:txBody>
          <a:bodyPr wrap="square" rtlCol="0">
            <a:spAutoFit/>
          </a:bodyPr>
          <a:lstStyle/>
          <a:p>
            <a:r>
              <a:rPr lang="en-GB" dirty="0" smtClean="0">
                <a:latin typeface="Comic Sans MS" panose="030F0702030302020204" pitchFamily="66" charset="0"/>
              </a:rPr>
              <a:t>Continue practising Beat the Clock 1 if you have not got them all correct, if you have then move onto Beat the Clock 2.</a:t>
            </a:r>
            <a:endParaRPr lang="en-GB" dirty="0">
              <a:latin typeface="Comic Sans MS" panose="030F0702030302020204" pitchFamily="66" charset="0"/>
            </a:endParaRPr>
          </a:p>
        </p:txBody>
      </p:sp>
      <p:pic>
        <p:nvPicPr>
          <p:cNvPr id="7" name="Picture 6"/>
          <p:cNvPicPr>
            <a:picLocks noChangeAspect="1"/>
          </p:cNvPicPr>
          <p:nvPr/>
        </p:nvPicPr>
        <p:blipFill>
          <a:blip r:embed="rId4"/>
          <a:stretch>
            <a:fillRect/>
          </a:stretch>
        </p:blipFill>
        <p:spPr>
          <a:xfrm>
            <a:off x="3307115" y="1784833"/>
            <a:ext cx="4167907" cy="4998672"/>
          </a:xfrm>
          <a:prstGeom prst="rect">
            <a:avLst/>
          </a:prstGeom>
        </p:spPr>
      </p:pic>
    </p:spTree>
    <p:extLst>
      <p:ext uri="{BB962C8B-B14F-4D97-AF65-F5344CB8AC3E}">
        <p14:creationId xmlns:p14="http://schemas.microsoft.com/office/powerpoint/2010/main" val="1491811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20</a:t>
            </a:fld>
            <a:endParaRPr lang="en-GB"/>
          </a:p>
        </p:txBody>
      </p:sp>
      <p:sp>
        <p:nvSpPr>
          <p:cNvPr id="3" name="TextBox 2"/>
          <p:cNvSpPr txBox="1"/>
          <p:nvPr/>
        </p:nvSpPr>
        <p:spPr>
          <a:xfrm>
            <a:off x="131975" y="113122"/>
            <a:ext cx="11538409" cy="523220"/>
          </a:xfrm>
          <a:prstGeom prst="rect">
            <a:avLst/>
          </a:prstGeom>
          <a:solidFill>
            <a:schemeClr val="bg1"/>
          </a:solidFill>
        </p:spPr>
        <p:txBody>
          <a:bodyPr wrap="square" rtlCol="0">
            <a:spAutoFit/>
          </a:bodyPr>
          <a:lstStyle/>
          <a:p>
            <a:r>
              <a:rPr lang="en-GB" sz="2800" dirty="0" smtClean="0">
                <a:latin typeface="Comic Sans MS" panose="030F0702030302020204" pitchFamily="66" charset="0"/>
              </a:rPr>
              <a:t>Task</a:t>
            </a:r>
            <a:r>
              <a:rPr lang="en-GB" sz="2800" dirty="0">
                <a:latin typeface="Comic Sans MS" panose="030F0702030302020204" pitchFamily="66" charset="0"/>
              </a:rPr>
              <a:t> </a:t>
            </a:r>
            <a:r>
              <a:rPr lang="en-GB" sz="2800" dirty="0" smtClean="0">
                <a:latin typeface="Comic Sans MS" panose="030F0702030302020204" pitchFamily="66" charset="0"/>
              </a:rPr>
              <a:t>1: Practise task choose how you practice your grouping </a:t>
            </a:r>
            <a:endParaRPr lang="en-GB" sz="2800" dirty="0">
              <a:latin typeface="Comic Sans MS" panose="030F0702030302020204" pitchFamily="66" charset="0"/>
            </a:endParaRPr>
          </a:p>
        </p:txBody>
      </p:sp>
      <p:pic>
        <p:nvPicPr>
          <p:cNvPr id="4" name="Picture 3"/>
          <p:cNvPicPr>
            <a:picLocks noChangeAspect="1"/>
          </p:cNvPicPr>
          <p:nvPr/>
        </p:nvPicPr>
        <p:blipFill rotWithShape="1">
          <a:blip r:embed="rId2"/>
          <a:srcRect l="10717" t="9408" r="6196" b="7932"/>
          <a:stretch/>
        </p:blipFill>
        <p:spPr>
          <a:xfrm>
            <a:off x="116067" y="912719"/>
            <a:ext cx="5616123" cy="3142797"/>
          </a:xfrm>
          <a:prstGeom prst="rect">
            <a:avLst/>
          </a:prstGeom>
        </p:spPr>
      </p:pic>
      <p:sp>
        <p:nvSpPr>
          <p:cNvPr id="6" name="TextBox 5"/>
          <p:cNvSpPr txBox="1"/>
          <p:nvPr/>
        </p:nvSpPr>
        <p:spPr>
          <a:xfrm>
            <a:off x="6202837" y="1140644"/>
            <a:ext cx="5292365" cy="5262979"/>
          </a:xfrm>
          <a:prstGeom prst="rect">
            <a:avLst/>
          </a:prstGeom>
          <a:solidFill>
            <a:schemeClr val="bg1"/>
          </a:solidFill>
        </p:spPr>
        <p:txBody>
          <a:bodyPr wrap="square" rtlCol="0">
            <a:spAutoFit/>
          </a:bodyPr>
          <a:lstStyle/>
          <a:p>
            <a:r>
              <a:rPr lang="en-GB" dirty="0" smtClean="0">
                <a:latin typeface="Comic Sans MS" panose="030F0702030302020204" pitchFamily="66" charset="0"/>
              </a:rPr>
              <a:t>Draw pictures or take photos of equal and unequal groups using your toys, pasta, sweets etc..</a:t>
            </a:r>
          </a:p>
          <a:p>
            <a:endParaRPr lang="en-GB" dirty="0"/>
          </a:p>
          <a:p>
            <a:endParaRPr lang="en-GB" dirty="0" smtClean="0"/>
          </a:p>
          <a:p>
            <a:r>
              <a:rPr lang="en-GB" dirty="0" smtClean="0"/>
              <a:t>                                </a:t>
            </a:r>
            <a:r>
              <a:rPr lang="en-GB" sz="2400" dirty="0"/>
              <a:t>Equal</a:t>
            </a:r>
          </a:p>
          <a:p>
            <a:endParaRPr lang="en-GB" sz="2400" dirty="0"/>
          </a:p>
          <a:p>
            <a:endParaRPr lang="en-GB" sz="2400" dirty="0" smtClean="0"/>
          </a:p>
          <a:p>
            <a:endParaRPr lang="en-GB" sz="2400" dirty="0"/>
          </a:p>
          <a:p>
            <a:endParaRPr lang="en-GB" sz="2400" dirty="0" smtClean="0"/>
          </a:p>
          <a:p>
            <a:r>
              <a:rPr lang="en-GB" sz="2400" dirty="0" smtClean="0"/>
              <a:t>                       Unequal</a:t>
            </a:r>
            <a:endParaRPr lang="en-GB" sz="2400" dirty="0"/>
          </a:p>
          <a:p>
            <a:endParaRPr lang="en-GB" sz="2400" dirty="0" smtClean="0"/>
          </a:p>
          <a:p>
            <a:endParaRPr lang="en-GB" sz="2400" dirty="0"/>
          </a:p>
          <a:p>
            <a:endParaRPr lang="en-GB" dirty="0" smtClean="0"/>
          </a:p>
          <a:p>
            <a:endParaRPr lang="en-GB" dirty="0"/>
          </a:p>
          <a:p>
            <a:endParaRPr lang="en-GB" dirty="0"/>
          </a:p>
        </p:txBody>
      </p:sp>
      <p:pic>
        <p:nvPicPr>
          <p:cNvPr id="2052" name="Picture 4" descr="https://encrypted-tbn0.gstatic.com/images?q=tbn:ANd9GcTWa6KwiKG-9Clfd3z07h9P26W70LQF0s-UfCIzhMCyzIwPxgleo2nUuK4Gq6PNTPvDbJUG1RI&amp;usqp=C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63680" y="2317940"/>
            <a:ext cx="546756" cy="5467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0.gstatic.com/images?q=tbn:ANd9GcTWa6KwiKG-9Clfd3z07h9P26W70LQF0s-UfCIzhMCyzIwPxgleo2nUuK4Gq6PNTPvDbJUG1RI&amp;usqp=C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055060" y="2548381"/>
            <a:ext cx="546756" cy="5467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0.gstatic.com/images?q=tbn:ANd9GcTWa6KwiKG-9Clfd3z07h9P26W70LQF0s-UfCIzhMCyzIwPxgleo2nUuK4Gq6PNTPvDbJUG1RI&amp;usqp=C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71279" y="1998482"/>
            <a:ext cx="546756" cy="5467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encrypted-tbn0.gstatic.com/images?q=tbn:ANd9GcTWa6KwiKG-9Clfd3z07h9P26W70LQF0s-UfCIzhMCyzIwPxgleo2nUuK4Gq6PNTPvDbJUG1RI&amp;usqp=C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091259" y="2711894"/>
            <a:ext cx="527952" cy="5467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encrypted-tbn0.gstatic.com/images?q=tbn:ANd9GcTWa6KwiKG-9Clfd3z07h9P26W70LQF0s-UfCIzhMCyzIwPxgleo2nUuK4Gq6PNTPvDbJUG1RI&amp;usqp=C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781682" y="1937362"/>
            <a:ext cx="546756" cy="5467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encrypted-tbn0.gstatic.com/images?q=tbn:ANd9GcTWa6KwiKG-9Clfd3z07h9P26W70LQF0s-UfCIzhMCyzIwPxgleo2nUuK4Gq6PNTPvDbJUG1RI&amp;usqp=C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506173" y="1877504"/>
            <a:ext cx="546756" cy="5467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You know the egg Haribo sweets? People are suggesting they're something  completely different | JOE.co.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889" y="3784179"/>
            <a:ext cx="1055597" cy="7017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You know the egg Haribo sweets? People are suggesting they're something  completely different | JOE.co.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1180" y="4588748"/>
            <a:ext cx="1055597" cy="7017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You know the egg Haribo sweets? People are suggesting they're something  completely different | JOE.co.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6523" y="3824857"/>
            <a:ext cx="1055597" cy="70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450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Comic Sans MS" panose="030F0702030302020204" pitchFamily="66" charset="0"/>
              </a:rPr>
              <a:t>Something a little more challenging for those who wish to have a go.</a:t>
            </a:r>
            <a:endParaRPr lang="en-GB" sz="4000" b="1" dirty="0">
              <a:latin typeface="Comic Sans MS" panose="030F0702030302020204" pitchFamily="66" charset="0"/>
            </a:endParaRPr>
          </a:p>
        </p:txBody>
      </p:sp>
      <p:pic>
        <p:nvPicPr>
          <p:cNvPr id="1026" name="Picture 2" descr="Your Daily Challenge – Gurnard Pre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86699"/>
            <a:ext cx="48768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C37BD1D-E1E8-4C74-AB78-71C2E5ECABBB}" type="slidenum">
              <a:rPr lang="en-GB" smtClean="0"/>
              <a:t>21</a:t>
            </a:fld>
            <a:endParaRPr lang="en-GB"/>
          </a:p>
        </p:txBody>
      </p:sp>
    </p:spTree>
    <p:extLst>
      <p:ext uri="{BB962C8B-B14F-4D97-AF65-F5344CB8AC3E}">
        <p14:creationId xmlns:p14="http://schemas.microsoft.com/office/powerpoint/2010/main" val="3136393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22</a:t>
            </a:fld>
            <a:endParaRPr lang="en-GB"/>
          </a:p>
        </p:txBody>
      </p:sp>
      <p:sp>
        <p:nvSpPr>
          <p:cNvPr id="3" name="TextBox 2"/>
          <p:cNvSpPr txBox="1"/>
          <p:nvPr/>
        </p:nvSpPr>
        <p:spPr>
          <a:xfrm>
            <a:off x="131975" y="103695"/>
            <a:ext cx="7852528" cy="369332"/>
          </a:xfrm>
          <a:prstGeom prst="rect">
            <a:avLst/>
          </a:prstGeom>
          <a:solidFill>
            <a:schemeClr val="bg1"/>
          </a:solidFill>
        </p:spPr>
        <p:txBody>
          <a:bodyPr wrap="square" rtlCol="0">
            <a:spAutoFit/>
          </a:bodyPr>
          <a:lstStyle/>
          <a:p>
            <a:r>
              <a:rPr lang="en-GB" dirty="0" smtClean="0">
                <a:solidFill>
                  <a:srgbClr val="FF0000"/>
                </a:solidFill>
              </a:rPr>
              <a:t> Task 2 Worksheets</a:t>
            </a:r>
            <a:endParaRPr lang="en-GB" dirty="0">
              <a:solidFill>
                <a:srgbClr val="FF0000"/>
              </a:solidFill>
            </a:endParaRPr>
          </a:p>
        </p:txBody>
      </p:sp>
      <p:pic>
        <p:nvPicPr>
          <p:cNvPr id="6" name="Picture 5"/>
          <p:cNvPicPr>
            <a:picLocks noChangeAspect="1"/>
          </p:cNvPicPr>
          <p:nvPr/>
        </p:nvPicPr>
        <p:blipFill>
          <a:blip r:embed="rId2"/>
          <a:stretch>
            <a:fillRect/>
          </a:stretch>
        </p:blipFill>
        <p:spPr>
          <a:xfrm>
            <a:off x="329940" y="681578"/>
            <a:ext cx="5537282" cy="6039897"/>
          </a:xfrm>
          <a:prstGeom prst="rect">
            <a:avLst/>
          </a:prstGeom>
        </p:spPr>
      </p:pic>
      <p:pic>
        <p:nvPicPr>
          <p:cNvPr id="7" name="Picture 6"/>
          <p:cNvPicPr>
            <a:picLocks noChangeAspect="1"/>
          </p:cNvPicPr>
          <p:nvPr/>
        </p:nvPicPr>
        <p:blipFill>
          <a:blip r:embed="rId3"/>
          <a:stretch>
            <a:fillRect/>
          </a:stretch>
        </p:blipFill>
        <p:spPr>
          <a:xfrm>
            <a:off x="7218912" y="1378401"/>
            <a:ext cx="4134888" cy="4697805"/>
          </a:xfrm>
          <a:prstGeom prst="rect">
            <a:avLst/>
          </a:prstGeom>
        </p:spPr>
      </p:pic>
    </p:spTree>
    <p:extLst>
      <p:ext uri="{BB962C8B-B14F-4D97-AF65-F5344CB8AC3E}">
        <p14:creationId xmlns:p14="http://schemas.microsoft.com/office/powerpoint/2010/main" val="1766365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42188" y="112191"/>
            <a:ext cx="11755224" cy="877346"/>
          </a:xfrm>
          <a:solidFill>
            <a:schemeClr val="bg1"/>
          </a:solidFill>
        </p:spPr>
        <p:txBody>
          <a:bodyPr>
            <a:normAutofit/>
          </a:bodyPr>
          <a:lstStyle/>
          <a:p>
            <a:r>
              <a:rPr lang="en-GB" sz="3200" b="1" dirty="0" smtClean="0">
                <a:latin typeface="Comic Sans MS" panose="030F0702030302020204" pitchFamily="66" charset="0"/>
              </a:rPr>
              <a:t>Thursday Warm-up: Complete the equations below</a:t>
            </a:r>
            <a:endParaRPr lang="en-GB" sz="3200" b="1"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DC37BD1D-E1E8-4C74-AB78-71C2E5ECABBB}" type="slidenum">
              <a:rPr lang="en-GB" smtClean="0"/>
              <a:t>23</a:t>
            </a:fld>
            <a:endParaRPr lang="en-GB"/>
          </a:p>
        </p:txBody>
      </p:sp>
      <p:sp>
        <p:nvSpPr>
          <p:cNvPr id="3" name="Content Placeholder 2"/>
          <p:cNvSpPr>
            <a:spLocks noGrp="1"/>
          </p:cNvSpPr>
          <p:nvPr>
            <p:ph sz="half" idx="1"/>
          </p:nvPr>
        </p:nvSpPr>
        <p:spPr>
          <a:xfrm>
            <a:off x="282018" y="1391991"/>
            <a:ext cx="3300168" cy="2953766"/>
          </a:xfrm>
          <a:solidFill>
            <a:schemeClr val="bg1"/>
          </a:solidFill>
        </p:spPr>
        <p:txBody>
          <a:bodyPr/>
          <a:lstStyle/>
          <a:p>
            <a:pPr marL="0" indent="0">
              <a:buNone/>
            </a:pPr>
            <a:r>
              <a:rPr lang="en-GB" b="1" dirty="0" smtClean="0">
                <a:solidFill>
                  <a:srgbClr val="7030A0"/>
                </a:solidFill>
                <a:latin typeface="Comic Sans MS" panose="030F0702030302020204" pitchFamily="66" charset="0"/>
              </a:rPr>
              <a:t>Purple Grou</a:t>
            </a:r>
            <a:r>
              <a:rPr lang="en-GB" b="1" dirty="0">
                <a:solidFill>
                  <a:srgbClr val="7030A0"/>
                </a:solidFill>
                <a:latin typeface="Comic Sans MS" panose="030F0702030302020204" pitchFamily="66" charset="0"/>
              </a:rPr>
              <a:t>p</a:t>
            </a:r>
          </a:p>
        </p:txBody>
      </p:sp>
      <p:pic>
        <p:nvPicPr>
          <p:cNvPr id="5" name="Picture 4"/>
          <p:cNvPicPr>
            <a:picLocks noChangeAspect="1"/>
          </p:cNvPicPr>
          <p:nvPr/>
        </p:nvPicPr>
        <p:blipFill rotWithShape="1">
          <a:blip r:embed="rId2"/>
          <a:srcRect t="8803"/>
          <a:stretch/>
        </p:blipFill>
        <p:spPr>
          <a:xfrm>
            <a:off x="3762281" y="1972446"/>
            <a:ext cx="8150056" cy="4006554"/>
          </a:xfrm>
          <a:prstGeom prst="rect">
            <a:avLst/>
          </a:prstGeom>
        </p:spPr>
      </p:pic>
      <p:sp>
        <p:nvSpPr>
          <p:cNvPr id="8" name="TextBox 7"/>
          <p:cNvSpPr txBox="1"/>
          <p:nvPr/>
        </p:nvSpPr>
        <p:spPr>
          <a:xfrm>
            <a:off x="406139" y="2344507"/>
            <a:ext cx="2535024" cy="1631216"/>
          </a:xfrm>
          <a:prstGeom prst="rect">
            <a:avLst/>
          </a:prstGeom>
          <a:solidFill>
            <a:schemeClr val="bg1"/>
          </a:solidFill>
        </p:spPr>
        <p:txBody>
          <a:bodyPr wrap="square" rtlCol="0">
            <a:spAutoFit/>
          </a:bodyPr>
          <a:lstStyle/>
          <a:p>
            <a:r>
              <a:rPr lang="en-GB" sz="2000" b="1" dirty="0" smtClean="0">
                <a:latin typeface="Comic Sans MS" panose="030F0702030302020204" pitchFamily="66" charset="0"/>
              </a:rPr>
              <a:t>If you need to use counters, pasta, </a:t>
            </a:r>
            <a:r>
              <a:rPr lang="en-GB" sz="2000" b="1" dirty="0" err="1" smtClean="0">
                <a:latin typeface="Comic Sans MS" panose="030F0702030302020204" pitchFamily="66" charset="0"/>
              </a:rPr>
              <a:t>lego</a:t>
            </a:r>
            <a:r>
              <a:rPr lang="en-GB" sz="2000" b="1" dirty="0" smtClean="0">
                <a:latin typeface="Comic Sans MS" panose="030F0702030302020204" pitchFamily="66" charset="0"/>
              </a:rPr>
              <a:t> etc.. to help you solve the problems.</a:t>
            </a:r>
            <a:endParaRPr lang="en-GB" sz="2000" b="1" dirty="0">
              <a:latin typeface="Comic Sans MS" panose="030F0702030302020204" pitchFamily="66" charset="0"/>
            </a:endParaRPr>
          </a:p>
        </p:txBody>
      </p:sp>
    </p:spTree>
    <p:extLst>
      <p:ext uri="{BB962C8B-B14F-4D97-AF65-F5344CB8AC3E}">
        <p14:creationId xmlns:p14="http://schemas.microsoft.com/office/powerpoint/2010/main" val="1548542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24</a:t>
            </a:fld>
            <a:endParaRPr lang="en-GB"/>
          </a:p>
        </p:txBody>
      </p:sp>
      <p:sp>
        <p:nvSpPr>
          <p:cNvPr id="3" name="TextBox 2"/>
          <p:cNvSpPr txBox="1"/>
          <p:nvPr/>
        </p:nvSpPr>
        <p:spPr>
          <a:xfrm>
            <a:off x="386500" y="131975"/>
            <a:ext cx="1706252" cy="523220"/>
          </a:xfrm>
          <a:prstGeom prst="rect">
            <a:avLst/>
          </a:prstGeom>
          <a:solidFill>
            <a:schemeClr val="bg1"/>
          </a:solidFill>
        </p:spPr>
        <p:txBody>
          <a:bodyPr wrap="square" rtlCol="0">
            <a:spAutoFit/>
          </a:bodyPr>
          <a:lstStyle/>
          <a:p>
            <a:r>
              <a:rPr lang="en-GB" sz="2800" dirty="0" smtClean="0">
                <a:latin typeface="Comic Sans MS" panose="030F0702030302020204" pitchFamily="66" charset="0"/>
              </a:rPr>
              <a:t>Answers</a:t>
            </a:r>
            <a:endParaRPr lang="en-GB" sz="2800" dirty="0">
              <a:latin typeface="Comic Sans MS" panose="030F0702030302020204" pitchFamily="66" charset="0"/>
            </a:endParaRPr>
          </a:p>
        </p:txBody>
      </p:sp>
      <p:pic>
        <p:nvPicPr>
          <p:cNvPr id="5" name="Picture 4"/>
          <p:cNvPicPr>
            <a:picLocks noChangeAspect="1"/>
          </p:cNvPicPr>
          <p:nvPr/>
        </p:nvPicPr>
        <p:blipFill rotWithShape="1">
          <a:blip r:embed="rId2"/>
          <a:srcRect t="8049"/>
          <a:stretch/>
        </p:blipFill>
        <p:spPr>
          <a:xfrm>
            <a:off x="206816" y="725865"/>
            <a:ext cx="10865475" cy="5385608"/>
          </a:xfrm>
          <a:prstGeom prst="rect">
            <a:avLst/>
          </a:prstGeom>
        </p:spPr>
      </p:pic>
    </p:spTree>
    <p:extLst>
      <p:ext uri="{BB962C8B-B14F-4D97-AF65-F5344CB8AC3E}">
        <p14:creationId xmlns:p14="http://schemas.microsoft.com/office/powerpoint/2010/main" val="222044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42188" y="112191"/>
            <a:ext cx="11755224" cy="877346"/>
          </a:xfrm>
          <a:solidFill>
            <a:schemeClr val="bg1"/>
          </a:solidFill>
        </p:spPr>
        <p:txBody>
          <a:bodyPr>
            <a:normAutofit/>
          </a:bodyPr>
          <a:lstStyle/>
          <a:p>
            <a:r>
              <a:rPr lang="en-GB" sz="3200" b="1" dirty="0" smtClean="0">
                <a:latin typeface="Comic Sans MS" panose="030F0702030302020204" pitchFamily="66" charset="0"/>
              </a:rPr>
              <a:t>Thursday Warm-up: Complete the equations below</a:t>
            </a:r>
            <a:endParaRPr lang="en-GB" sz="3200" b="1"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DC37BD1D-E1E8-4C74-AB78-71C2E5ECABBB}" type="slidenum">
              <a:rPr lang="en-GB" smtClean="0"/>
              <a:t>25</a:t>
            </a:fld>
            <a:endParaRPr lang="en-GB"/>
          </a:p>
        </p:txBody>
      </p:sp>
      <p:sp>
        <p:nvSpPr>
          <p:cNvPr id="3" name="Content Placeholder 2"/>
          <p:cNvSpPr>
            <a:spLocks noGrp="1"/>
          </p:cNvSpPr>
          <p:nvPr>
            <p:ph sz="half" idx="1"/>
          </p:nvPr>
        </p:nvSpPr>
        <p:spPr>
          <a:xfrm>
            <a:off x="142188" y="1222309"/>
            <a:ext cx="3300168" cy="2953766"/>
          </a:xfrm>
          <a:solidFill>
            <a:schemeClr val="bg1"/>
          </a:solidFill>
        </p:spPr>
        <p:txBody>
          <a:bodyPr/>
          <a:lstStyle/>
          <a:p>
            <a:pPr marL="0" indent="0">
              <a:buNone/>
            </a:pPr>
            <a:r>
              <a:rPr lang="en-GB" b="1" dirty="0" smtClean="0">
                <a:solidFill>
                  <a:srgbClr val="FFC000"/>
                </a:solidFill>
                <a:latin typeface="Comic Sans MS" panose="030F0702030302020204" pitchFamily="66" charset="0"/>
              </a:rPr>
              <a:t>Orange and </a:t>
            </a:r>
            <a:r>
              <a:rPr lang="en-GB" b="1" dirty="0" smtClean="0">
                <a:solidFill>
                  <a:srgbClr val="00B050"/>
                </a:solidFill>
                <a:latin typeface="Comic Sans MS" panose="030F0702030302020204" pitchFamily="66" charset="0"/>
              </a:rPr>
              <a:t>Green Group</a:t>
            </a:r>
            <a:endParaRPr lang="en-GB" b="1" dirty="0">
              <a:solidFill>
                <a:srgbClr val="00B050"/>
              </a:solidFill>
              <a:latin typeface="Comic Sans MS" panose="030F0702030302020204" pitchFamily="66" charset="0"/>
            </a:endParaRPr>
          </a:p>
        </p:txBody>
      </p:sp>
      <p:sp>
        <p:nvSpPr>
          <p:cNvPr id="8" name="TextBox 7"/>
          <p:cNvSpPr txBox="1"/>
          <p:nvPr/>
        </p:nvSpPr>
        <p:spPr>
          <a:xfrm>
            <a:off x="406139" y="2344507"/>
            <a:ext cx="2535024" cy="1631216"/>
          </a:xfrm>
          <a:prstGeom prst="rect">
            <a:avLst/>
          </a:prstGeom>
          <a:solidFill>
            <a:schemeClr val="bg1"/>
          </a:solidFill>
        </p:spPr>
        <p:txBody>
          <a:bodyPr wrap="square" rtlCol="0">
            <a:spAutoFit/>
          </a:bodyPr>
          <a:lstStyle/>
          <a:p>
            <a:r>
              <a:rPr lang="en-GB" sz="2000" b="1" dirty="0" smtClean="0">
                <a:latin typeface="Comic Sans MS" panose="030F0702030302020204" pitchFamily="66" charset="0"/>
              </a:rPr>
              <a:t>If you need to use counters, pasta, </a:t>
            </a:r>
            <a:r>
              <a:rPr lang="en-GB" sz="2000" b="1" dirty="0" err="1" smtClean="0">
                <a:latin typeface="Comic Sans MS" panose="030F0702030302020204" pitchFamily="66" charset="0"/>
              </a:rPr>
              <a:t>lego</a:t>
            </a:r>
            <a:r>
              <a:rPr lang="en-GB" sz="2000" b="1" dirty="0" smtClean="0">
                <a:latin typeface="Comic Sans MS" panose="030F0702030302020204" pitchFamily="66" charset="0"/>
              </a:rPr>
              <a:t> etc.. to help you solve the problems.</a:t>
            </a:r>
            <a:endParaRPr lang="en-GB" sz="2000" b="1" dirty="0">
              <a:latin typeface="Comic Sans MS" panose="030F0702030302020204" pitchFamily="66" charset="0"/>
            </a:endParaRPr>
          </a:p>
        </p:txBody>
      </p:sp>
      <p:pic>
        <p:nvPicPr>
          <p:cNvPr id="6" name="Picture 5"/>
          <p:cNvPicPr>
            <a:picLocks noChangeAspect="1"/>
          </p:cNvPicPr>
          <p:nvPr/>
        </p:nvPicPr>
        <p:blipFill rotWithShape="1">
          <a:blip r:embed="rId2"/>
          <a:srcRect t="9103"/>
          <a:stretch/>
        </p:blipFill>
        <p:spPr>
          <a:xfrm>
            <a:off x="3563332" y="1062912"/>
            <a:ext cx="8560368" cy="4194405"/>
          </a:xfrm>
          <a:prstGeom prst="rect">
            <a:avLst/>
          </a:prstGeom>
        </p:spPr>
      </p:pic>
      <p:sp>
        <p:nvSpPr>
          <p:cNvPr id="7" name="TextBox 6"/>
          <p:cNvSpPr txBox="1"/>
          <p:nvPr/>
        </p:nvSpPr>
        <p:spPr>
          <a:xfrm>
            <a:off x="240384" y="5330692"/>
            <a:ext cx="5401558" cy="1477328"/>
          </a:xfrm>
          <a:prstGeom prst="rect">
            <a:avLst/>
          </a:prstGeom>
          <a:solidFill>
            <a:schemeClr val="bg1"/>
          </a:solidFill>
        </p:spPr>
        <p:txBody>
          <a:bodyPr wrap="square" rtlCol="0">
            <a:spAutoFit/>
          </a:bodyPr>
          <a:lstStyle/>
          <a:p>
            <a:r>
              <a:rPr lang="en-GB" b="1" dirty="0" smtClean="0">
                <a:solidFill>
                  <a:srgbClr val="FF0000"/>
                </a:solidFill>
                <a:latin typeface="Comic Sans MS" panose="030F0702030302020204" pitchFamily="66" charset="0"/>
              </a:rPr>
              <a:t>Remember the = sign is like the middle of a balance scale –  both sides need to have the same amount. Question 2, 4 and 5 solve the completed side first then the side with a missing number.</a:t>
            </a:r>
            <a:endParaRPr lang="en-GB" b="1" dirty="0">
              <a:solidFill>
                <a:srgbClr val="FF0000"/>
              </a:solidFill>
              <a:latin typeface="Comic Sans MS" panose="030F0702030302020204" pitchFamily="66" charset="0"/>
            </a:endParaRPr>
          </a:p>
        </p:txBody>
      </p:sp>
      <p:pic>
        <p:nvPicPr>
          <p:cNvPr id="1026" name="Picture 2" descr="eLimu | Algeb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535" y="5333663"/>
            <a:ext cx="1749981" cy="125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58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26</a:t>
            </a:fld>
            <a:endParaRPr lang="en-GB"/>
          </a:p>
        </p:txBody>
      </p:sp>
      <p:pic>
        <p:nvPicPr>
          <p:cNvPr id="3" name="Picture 2"/>
          <p:cNvPicPr>
            <a:picLocks noChangeAspect="1"/>
          </p:cNvPicPr>
          <p:nvPr/>
        </p:nvPicPr>
        <p:blipFill>
          <a:blip r:embed="rId2"/>
          <a:stretch>
            <a:fillRect/>
          </a:stretch>
        </p:blipFill>
        <p:spPr>
          <a:xfrm>
            <a:off x="364796" y="282804"/>
            <a:ext cx="11145331" cy="6118330"/>
          </a:xfrm>
          <a:prstGeom prst="rect">
            <a:avLst/>
          </a:prstGeom>
        </p:spPr>
      </p:pic>
    </p:spTree>
    <p:extLst>
      <p:ext uri="{BB962C8B-B14F-4D97-AF65-F5344CB8AC3E}">
        <p14:creationId xmlns:p14="http://schemas.microsoft.com/office/powerpoint/2010/main" val="333166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364" y="365126"/>
            <a:ext cx="11717517" cy="1256284"/>
          </a:xfrm>
          <a:solidFill>
            <a:schemeClr val="bg1"/>
          </a:solidFill>
        </p:spPr>
        <p:txBody>
          <a:bodyPr>
            <a:normAutofit/>
          </a:bodyPr>
          <a:lstStyle/>
          <a:p>
            <a:r>
              <a:rPr lang="en-GB" sz="3200" b="1" dirty="0" smtClean="0">
                <a:latin typeface="Comic Sans MS" panose="030F0702030302020204" pitchFamily="66" charset="0"/>
              </a:rPr>
              <a:t>Thursday -Lesson objective:  Practising Equal and unequal groups</a:t>
            </a:r>
            <a:endParaRPr lang="en-GB" sz="3200" b="1" dirty="0">
              <a:latin typeface="Comic Sans MS" panose="030F0702030302020204" pitchFamily="66" charset="0"/>
            </a:endParaRPr>
          </a:p>
        </p:txBody>
      </p:sp>
      <p:sp>
        <p:nvSpPr>
          <p:cNvPr id="3" name="Content Placeholder 2"/>
          <p:cNvSpPr>
            <a:spLocks noGrp="1"/>
          </p:cNvSpPr>
          <p:nvPr>
            <p:ph idx="1"/>
          </p:nvPr>
        </p:nvSpPr>
        <p:spPr>
          <a:xfrm>
            <a:off x="339365" y="1932494"/>
            <a:ext cx="11538408" cy="4423855"/>
          </a:xfrm>
          <a:solidFill>
            <a:schemeClr val="bg1"/>
          </a:solidFill>
        </p:spPr>
        <p:txBody>
          <a:bodyPr>
            <a:normAutofit/>
          </a:bodyPr>
          <a:lstStyle/>
          <a:p>
            <a:pPr marL="0" indent="0">
              <a:buNone/>
            </a:pPr>
            <a:endParaRPr lang="en-GB" dirty="0" smtClean="0"/>
          </a:p>
          <a:p>
            <a:pPr marL="0" indent="0">
              <a:buNone/>
            </a:pPr>
            <a:r>
              <a:rPr lang="en-GB" dirty="0">
                <a:hlinkClick r:id="rId2"/>
              </a:rPr>
              <a:t>https://</a:t>
            </a:r>
            <a:r>
              <a:rPr lang="en-GB" dirty="0" smtClean="0">
                <a:hlinkClick r:id="rId2"/>
              </a:rPr>
              <a:t>youtu.be/aLOTi6MB1rg?list=PLQqF8sn28L9y5AGykvQTeUZw_Snz68jm7</a:t>
            </a:r>
            <a:endParaRPr lang="en-GB" dirty="0" smtClean="0"/>
          </a:p>
          <a:p>
            <a:pPr marL="0" indent="0">
              <a:buNone/>
            </a:pPr>
            <a:endParaRPr lang="en-GB" dirty="0" smtClean="0"/>
          </a:p>
          <a:p>
            <a:pPr marL="0" indent="0">
              <a:buNone/>
            </a:pPr>
            <a:endParaRPr lang="en-GB" dirty="0"/>
          </a:p>
          <a:p>
            <a:pPr marL="0" indent="0">
              <a:buNone/>
            </a:pPr>
            <a:endParaRPr lang="en-GB" dirty="0" smtClean="0"/>
          </a:p>
        </p:txBody>
      </p:sp>
      <p:sp>
        <p:nvSpPr>
          <p:cNvPr id="4" name="Slide Number Placeholder 3"/>
          <p:cNvSpPr>
            <a:spLocks noGrp="1"/>
          </p:cNvSpPr>
          <p:nvPr>
            <p:ph type="sldNum" sz="quarter" idx="12"/>
          </p:nvPr>
        </p:nvSpPr>
        <p:spPr/>
        <p:txBody>
          <a:bodyPr/>
          <a:lstStyle/>
          <a:p>
            <a:fld id="{DC37BD1D-E1E8-4C74-AB78-71C2E5ECABBB}" type="slidenum">
              <a:rPr lang="en-GB" smtClean="0"/>
              <a:t>27</a:t>
            </a:fld>
            <a:endParaRPr lang="en-GB"/>
          </a:p>
        </p:txBody>
      </p:sp>
    </p:spTree>
    <p:extLst>
      <p:ext uri="{BB962C8B-B14F-4D97-AF65-F5344CB8AC3E}">
        <p14:creationId xmlns:p14="http://schemas.microsoft.com/office/powerpoint/2010/main" val="3121817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28</a:t>
            </a:fld>
            <a:endParaRPr lang="en-GB"/>
          </a:p>
        </p:txBody>
      </p:sp>
      <p:sp>
        <p:nvSpPr>
          <p:cNvPr id="7" name="TextBox 6"/>
          <p:cNvSpPr txBox="1"/>
          <p:nvPr/>
        </p:nvSpPr>
        <p:spPr>
          <a:xfrm>
            <a:off x="197962" y="113121"/>
            <a:ext cx="11359300" cy="2739211"/>
          </a:xfrm>
          <a:prstGeom prst="rect">
            <a:avLst/>
          </a:prstGeom>
          <a:solidFill>
            <a:schemeClr val="bg1"/>
          </a:solidFill>
        </p:spPr>
        <p:txBody>
          <a:bodyPr wrap="square" rtlCol="0">
            <a:spAutoFit/>
          </a:bodyPr>
          <a:lstStyle/>
          <a:p>
            <a:r>
              <a:rPr lang="en-GB" sz="3200" b="1" dirty="0" smtClean="0">
                <a:latin typeface="Comic Sans MS" panose="030F0702030302020204" pitchFamily="66" charset="0"/>
              </a:rPr>
              <a:t>Practise task from the video </a:t>
            </a:r>
            <a:r>
              <a:rPr lang="en-GB" sz="3200" dirty="0" smtClean="0">
                <a:latin typeface="Comic Sans MS" panose="030F0702030302020204" pitchFamily="66" charset="0"/>
              </a:rPr>
              <a:t>–</a:t>
            </a:r>
          </a:p>
          <a:p>
            <a:r>
              <a:rPr lang="en-GB" sz="2800" dirty="0" smtClean="0">
                <a:latin typeface="Comic Sans MS" panose="030F0702030302020204" pitchFamily="66" charset="0"/>
              </a:rPr>
              <a:t>1.How many different ways can you put 12 objects into equal groups? Draw your groups or take a photo.</a:t>
            </a:r>
          </a:p>
          <a:p>
            <a:endParaRPr lang="en-GB" sz="2800" dirty="0">
              <a:latin typeface="Comic Sans MS" panose="030F0702030302020204" pitchFamily="66" charset="0"/>
            </a:endParaRPr>
          </a:p>
          <a:p>
            <a:r>
              <a:rPr lang="en-GB" sz="2800" dirty="0" smtClean="0">
                <a:latin typeface="Comic Sans MS" panose="030F0702030302020204" pitchFamily="66" charset="0"/>
              </a:rPr>
              <a:t>2. How many different ways can you put 20 objects into equal groups?</a:t>
            </a:r>
            <a:endParaRPr lang="en-GB" sz="2800" dirty="0">
              <a:latin typeface="Comic Sans MS" panose="030F0702030302020204" pitchFamily="66" charset="0"/>
            </a:endParaRPr>
          </a:p>
        </p:txBody>
      </p:sp>
      <p:pic>
        <p:nvPicPr>
          <p:cNvPr id="6" name="Picture 5"/>
          <p:cNvPicPr>
            <a:picLocks noChangeAspect="1"/>
          </p:cNvPicPr>
          <p:nvPr/>
        </p:nvPicPr>
        <p:blipFill rotWithShape="1">
          <a:blip r:embed="rId3"/>
          <a:srcRect l="10733" t="8970" r="21512" b="32195"/>
          <a:stretch/>
        </p:blipFill>
        <p:spPr>
          <a:xfrm>
            <a:off x="4600280" y="2911551"/>
            <a:ext cx="7800046" cy="3809923"/>
          </a:xfrm>
          <a:prstGeom prst="rect">
            <a:avLst/>
          </a:prstGeom>
        </p:spPr>
      </p:pic>
    </p:spTree>
    <p:extLst>
      <p:ext uri="{BB962C8B-B14F-4D97-AF65-F5344CB8AC3E}">
        <p14:creationId xmlns:p14="http://schemas.microsoft.com/office/powerpoint/2010/main" val="3032629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Comic Sans MS" panose="030F0702030302020204" pitchFamily="66" charset="0"/>
              </a:rPr>
              <a:t>Something a little more challenging for those who wish to have a go.</a:t>
            </a:r>
            <a:endParaRPr lang="en-GB" sz="4000" b="1" dirty="0">
              <a:latin typeface="Comic Sans MS" panose="030F0702030302020204" pitchFamily="66" charset="0"/>
            </a:endParaRPr>
          </a:p>
        </p:txBody>
      </p:sp>
      <p:pic>
        <p:nvPicPr>
          <p:cNvPr id="1026" name="Picture 2" descr="Your Daily Challenge – Gurnard Pre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86699"/>
            <a:ext cx="48768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C37BD1D-E1E8-4C74-AB78-71C2E5ECABBB}" type="slidenum">
              <a:rPr lang="en-GB" smtClean="0"/>
              <a:t>29</a:t>
            </a:fld>
            <a:endParaRPr lang="en-GB"/>
          </a:p>
        </p:txBody>
      </p:sp>
    </p:spTree>
    <p:extLst>
      <p:ext uri="{BB962C8B-B14F-4D97-AF65-F5344CB8AC3E}">
        <p14:creationId xmlns:p14="http://schemas.microsoft.com/office/powerpoint/2010/main" val="1970976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3</a:t>
            </a:fld>
            <a:endParaRPr lang="en-GB"/>
          </a:p>
        </p:txBody>
      </p:sp>
      <p:sp>
        <p:nvSpPr>
          <p:cNvPr id="3" name="TextBox 2"/>
          <p:cNvSpPr txBox="1"/>
          <p:nvPr/>
        </p:nvSpPr>
        <p:spPr>
          <a:xfrm>
            <a:off x="1329179" y="1159497"/>
            <a:ext cx="9549353" cy="1446550"/>
          </a:xfrm>
          <a:prstGeom prst="rect">
            <a:avLst/>
          </a:prstGeom>
          <a:noFill/>
        </p:spPr>
        <p:txBody>
          <a:bodyPr wrap="square" rtlCol="0">
            <a:spAutoFit/>
          </a:bodyPr>
          <a:lstStyle/>
          <a:p>
            <a:r>
              <a:rPr lang="en-GB" sz="4400" dirty="0" smtClean="0">
                <a:latin typeface="Comic Sans MS" panose="030F0702030302020204" pitchFamily="66" charset="0"/>
              </a:rPr>
              <a:t>Monday`s session is on a different </a:t>
            </a:r>
            <a:r>
              <a:rPr lang="en-GB" sz="4400" dirty="0" err="1" smtClean="0">
                <a:latin typeface="Comic Sans MS" panose="030F0702030302020204" pitchFamily="66" charset="0"/>
              </a:rPr>
              <a:t>powerpoint</a:t>
            </a:r>
            <a:r>
              <a:rPr lang="en-GB" sz="4400" dirty="0" smtClean="0">
                <a:latin typeface="Comic Sans MS" panose="030F0702030302020204" pitchFamily="66" charset="0"/>
              </a:rPr>
              <a:t> for doubling.</a:t>
            </a:r>
            <a:endParaRPr lang="en-GB" sz="4400" dirty="0">
              <a:latin typeface="Comic Sans MS" panose="030F0702030302020204" pitchFamily="66" charset="0"/>
            </a:endParaRPr>
          </a:p>
        </p:txBody>
      </p:sp>
    </p:spTree>
    <p:extLst>
      <p:ext uri="{BB962C8B-B14F-4D97-AF65-F5344CB8AC3E}">
        <p14:creationId xmlns:p14="http://schemas.microsoft.com/office/powerpoint/2010/main" val="914765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30</a:t>
            </a:fld>
            <a:endParaRPr lang="en-GB"/>
          </a:p>
        </p:txBody>
      </p:sp>
      <p:pic>
        <p:nvPicPr>
          <p:cNvPr id="3" name="Picture 2"/>
          <p:cNvPicPr>
            <a:picLocks noChangeAspect="1"/>
          </p:cNvPicPr>
          <p:nvPr/>
        </p:nvPicPr>
        <p:blipFill>
          <a:blip r:embed="rId2"/>
          <a:stretch>
            <a:fillRect/>
          </a:stretch>
        </p:blipFill>
        <p:spPr>
          <a:xfrm>
            <a:off x="85597" y="952107"/>
            <a:ext cx="3972122" cy="5769368"/>
          </a:xfrm>
          <a:prstGeom prst="rect">
            <a:avLst/>
          </a:prstGeom>
        </p:spPr>
      </p:pic>
      <p:pic>
        <p:nvPicPr>
          <p:cNvPr id="4" name="Picture 3"/>
          <p:cNvPicPr>
            <a:picLocks noChangeAspect="1"/>
          </p:cNvPicPr>
          <p:nvPr/>
        </p:nvPicPr>
        <p:blipFill>
          <a:blip r:embed="rId3"/>
          <a:stretch>
            <a:fillRect/>
          </a:stretch>
        </p:blipFill>
        <p:spPr>
          <a:xfrm>
            <a:off x="4139366" y="952107"/>
            <a:ext cx="3999159" cy="5808638"/>
          </a:xfrm>
          <a:prstGeom prst="rect">
            <a:avLst/>
          </a:prstGeom>
        </p:spPr>
      </p:pic>
      <p:pic>
        <p:nvPicPr>
          <p:cNvPr id="5" name="Picture 4"/>
          <p:cNvPicPr>
            <a:picLocks noChangeAspect="1"/>
          </p:cNvPicPr>
          <p:nvPr/>
        </p:nvPicPr>
        <p:blipFill>
          <a:blip r:embed="rId4"/>
          <a:stretch>
            <a:fillRect/>
          </a:stretch>
        </p:blipFill>
        <p:spPr>
          <a:xfrm>
            <a:off x="8220172" y="1053927"/>
            <a:ext cx="3902021" cy="5667548"/>
          </a:xfrm>
          <a:prstGeom prst="rect">
            <a:avLst/>
          </a:prstGeom>
        </p:spPr>
      </p:pic>
    </p:spTree>
    <p:extLst>
      <p:ext uri="{BB962C8B-B14F-4D97-AF65-F5344CB8AC3E}">
        <p14:creationId xmlns:p14="http://schemas.microsoft.com/office/powerpoint/2010/main" val="338505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31</a:t>
            </a:fld>
            <a:endParaRPr lang="en-GB"/>
          </a:p>
        </p:txBody>
      </p:sp>
      <p:pic>
        <p:nvPicPr>
          <p:cNvPr id="3" name="Picture 2"/>
          <p:cNvPicPr>
            <a:picLocks noChangeAspect="1"/>
          </p:cNvPicPr>
          <p:nvPr/>
        </p:nvPicPr>
        <p:blipFill>
          <a:blip r:embed="rId2"/>
          <a:stretch>
            <a:fillRect/>
          </a:stretch>
        </p:blipFill>
        <p:spPr>
          <a:xfrm>
            <a:off x="2903457" y="119650"/>
            <a:ext cx="4734642" cy="6601825"/>
          </a:xfrm>
          <a:prstGeom prst="rect">
            <a:avLst/>
          </a:prstGeom>
        </p:spPr>
      </p:pic>
    </p:spTree>
    <p:extLst>
      <p:ext uri="{BB962C8B-B14F-4D97-AF65-F5344CB8AC3E}">
        <p14:creationId xmlns:p14="http://schemas.microsoft.com/office/powerpoint/2010/main" val="4120105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Comic Sans MS" panose="030F0702030302020204" pitchFamily="66" charset="0"/>
              </a:rPr>
              <a:t>Something a little more challenging for those who wish to have a go.</a:t>
            </a:r>
            <a:endParaRPr lang="en-GB" sz="4000" b="1" dirty="0">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DC37BD1D-E1E8-4C74-AB78-71C2E5ECABBB}" type="slidenum">
              <a:rPr lang="en-GB" smtClean="0"/>
              <a:t>32</a:t>
            </a:fld>
            <a:endParaRPr lang="en-GB"/>
          </a:p>
        </p:txBody>
      </p:sp>
      <p:pic>
        <p:nvPicPr>
          <p:cNvPr id="2050" name="Picture 2" descr="Extreme challenge - comic book style word on abstract background. | CanStock"/>
          <p:cNvPicPr>
            <a:picLocks noChangeAspect="1" noChangeArrowheads="1"/>
          </p:cNvPicPr>
          <p:nvPr/>
        </p:nvPicPr>
        <p:blipFill rotWithShape="1">
          <a:blip r:embed="rId2">
            <a:extLst>
              <a:ext uri="{28A0092B-C50C-407E-A947-70E740481C1C}">
                <a14:useLocalDpi xmlns:a14="http://schemas.microsoft.com/office/drawing/2010/main" val="0"/>
              </a:ext>
            </a:extLst>
          </a:blip>
          <a:srcRect b="8298"/>
          <a:stretch/>
        </p:blipFill>
        <p:spPr bwMode="auto">
          <a:xfrm>
            <a:off x="3483237" y="2157019"/>
            <a:ext cx="5283690" cy="363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85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33</a:t>
            </a:fld>
            <a:endParaRPr lang="en-GB"/>
          </a:p>
        </p:txBody>
      </p:sp>
      <p:sp>
        <p:nvSpPr>
          <p:cNvPr id="4" name="TextBox 3"/>
          <p:cNvSpPr txBox="1"/>
          <p:nvPr/>
        </p:nvSpPr>
        <p:spPr>
          <a:xfrm>
            <a:off x="235669" y="245097"/>
            <a:ext cx="10576875" cy="3170099"/>
          </a:xfrm>
          <a:prstGeom prst="rect">
            <a:avLst/>
          </a:prstGeom>
          <a:noFill/>
        </p:spPr>
        <p:txBody>
          <a:bodyPr wrap="square" rtlCol="0">
            <a:spAutoFit/>
          </a:bodyPr>
          <a:lstStyle/>
          <a:p>
            <a:r>
              <a:rPr lang="en-GB" sz="2000" b="1" dirty="0" smtClean="0">
                <a:latin typeface="Comic Sans MS" panose="030F0702030302020204" pitchFamily="66" charset="0"/>
              </a:rPr>
              <a:t>Trial and Error problems often mean you have to try many different ways until you find the solution:</a:t>
            </a:r>
          </a:p>
          <a:p>
            <a:endParaRPr lang="en-GB" sz="2000" b="1" dirty="0">
              <a:latin typeface="Comic Sans MS" panose="030F0702030302020204" pitchFamily="66" charset="0"/>
            </a:endParaRPr>
          </a:p>
          <a:p>
            <a:endParaRPr lang="en-GB" sz="2000" b="1" dirty="0" smtClean="0">
              <a:latin typeface="Comic Sans MS" panose="030F0702030302020204" pitchFamily="66" charset="0"/>
            </a:endParaRPr>
          </a:p>
          <a:p>
            <a:r>
              <a:rPr lang="en-GB" sz="2400" b="1" dirty="0" smtClean="0">
                <a:latin typeface="Comic Sans MS" panose="030F0702030302020204" pitchFamily="66" charset="0"/>
              </a:rPr>
              <a:t>You don`t have to use plates, just</a:t>
            </a:r>
          </a:p>
          <a:p>
            <a:r>
              <a:rPr lang="en-GB" sz="2400" b="1" dirty="0" smtClean="0">
                <a:latin typeface="Comic Sans MS" panose="030F0702030302020204" pitchFamily="66" charset="0"/>
              </a:rPr>
              <a:t>draw yourself the diagram. If you don`t</a:t>
            </a:r>
          </a:p>
          <a:p>
            <a:r>
              <a:rPr lang="en-GB" sz="2400" b="1" dirty="0">
                <a:latin typeface="Comic Sans MS" panose="030F0702030302020204" pitchFamily="66" charset="0"/>
              </a:rPr>
              <a:t>h</a:t>
            </a:r>
            <a:r>
              <a:rPr lang="en-GB" sz="2400" b="1" dirty="0" smtClean="0">
                <a:latin typeface="Comic Sans MS" panose="030F0702030302020204" pitchFamily="66" charset="0"/>
              </a:rPr>
              <a:t>ave counters then use pasta or </a:t>
            </a:r>
            <a:r>
              <a:rPr lang="en-GB" sz="2400" b="1" dirty="0" err="1" smtClean="0">
                <a:latin typeface="Comic Sans MS" panose="030F0702030302020204" pitchFamily="66" charset="0"/>
              </a:rPr>
              <a:t>lego</a:t>
            </a:r>
            <a:r>
              <a:rPr lang="en-GB" sz="2400" b="1" dirty="0" smtClean="0">
                <a:latin typeface="Comic Sans MS" panose="030F0702030302020204" pitchFamily="66" charset="0"/>
              </a:rPr>
              <a:t> etc..  </a:t>
            </a:r>
          </a:p>
          <a:p>
            <a:endParaRPr lang="en-GB" sz="2400" b="1" dirty="0" smtClean="0">
              <a:latin typeface="Comic Sans MS" panose="030F0702030302020204" pitchFamily="66" charset="0"/>
            </a:endParaRPr>
          </a:p>
          <a:p>
            <a:endParaRPr lang="en-GB" sz="2400" b="1"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783728" y="793694"/>
            <a:ext cx="5292007" cy="6064306"/>
          </a:xfrm>
          <a:prstGeom prst="rect">
            <a:avLst/>
          </a:prstGeom>
        </p:spPr>
      </p:pic>
    </p:spTree>
    <p:extLst>
      <p:ext uri="{BB962C8B-B14F-4D97-AF65-F5344CB8AC3E}">
        <p14:creationId xmlns:p14="http://schemas.microsoft.com/office/powerpoint/2010/main" val="1854737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4</a:t>
            </a:fld>
            <a:endParaRPr lang="en-GB"/>
          </a:p>
        </p:txBody>
      </p:sp>
      <p:sp>
        <p:nvSpPr>
          <p:cNvPr id="3" name="TextBox 2"/>
          <p:cNvSpPr txBox="1"/>
          <p:nvPr/>
        </p:nvSpPr>
        <p:spPr>
          <a:xfrm>
            <a:off x="414779" y="679088"/>
            <a:ext cx="11042716" cy="4832092"/>
          </a:xfrm>
          <a:prstGeom prst="rect">
            <a:avLst/>
          </a:prstGeom>
          <a:solidFill>
            <a:schemeClr val="bg1"/>
          </a:solidFill>
        </p:spPr>
        <p:txBody>
          <a:bodyPr wrap="square" rtlCol="0">
            <a:spAutoFit/>
          </a:bodyPr>
          <a:lstStyle/>
          <a:p>
            <a:r>
              <a:rPr lang="en-GB" sz="2800" b="1" dirty="0" smtClean="0">
                <a:latin typeface="Comic Sans MS" panose="030F0702030302020204" pitchFamily="66" charset="0"/>
              </a:rPr>
              <a:t>Each day I will try to include a warm-up exercise and then a main objective. I have tried to include a video with a virtual teacher to help with the teaching.</a:t>
            </a:r>
          </a:p>
          <a:p>
            <a:endParaRPr lang="en-GB" sz="2800" b="1" dirty="0">
              <a:latin typeface="Comic Sans MS" panose="030F0702030302020204" pitchFamily="66" charset="0"/>
            </a:endParaRPr>
          </a:p>
          <a:p>
            <a:r>
              <a:rPr lang="en-GB" sz="2800" b="1" dirty="0" smtClean="0">
                <a:latin typeface="Comic Sans MS" panose="030F0702030302020204" pitchFamily="66" charset="0"/>
              </a:rPr>
              <a:t>For the tasks, I will try to provide a practical one when appropriate and some worksheets, which are sometimes differentiated in to easiest or harder. Then, there will be some challenges for those who require more work. Please complete the amount of tasks that fit into your circumstances I do not expect everything to be completed unless you wish to.</a:t>
            </a:r>
            <a:endParaRPr lang="en-GB" sz="2800" b="1" dirty="0">
              <a:latin typeface="Comic Sans MS" panose="030F0702030302020204" pitchFamily="66" charset="0"/>
            </a:endParaRPr>
          </a:p>
        </p:txBody>
      </p:sp>
    </p:spTree>
    <p:extLst>
      <p:ext uri="{BB962C8B-B14F-4D97-AF65-F5344CB8AC3E}">
        <p14:creationId xmlns:p14="http://schemas.microsoft.com/office/powerpoint/2010/main" val="4208334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42188" y="112191"/>
            <a:ext cx="11755224" cy="877346"/>
          </a:xfrm>
          <a:solidFill>
            <a:schemeClr val="bg1"/>
          </a:solidFill>
        </p:spPr>
        <p:txBody>
          <a:bodyPr>
            <a:normAutofit/>
          </a:bodyPr>
          <a:lstStyle/>
          <a:p>
            <a:r>
              <a:rPr lang="en-GB" sz="3200" b="1" dirty="0" smtClean="0">
                <a:latin typeface="Comic Sans MS" panose="030F0702030302020204" pitchFamily="66" charset="0"/>
              </a:rPr>
              <a:t>Tuesday Warm-up: Complete the number equations below</a:t>
            </a:r>
            <a:endParaRPr lang="en-GB" sz="3200" b="1"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DC37BD1D-E1E8-4C74-AB78-71C2E5ECABBB}" type="slidenum">
              <a:rPr lang="en-GB" smtClean="0"/>
              <a:t>5</a:t>
            </a:fld>
            <a:endParaRPr lang="en-GB"/>
          </a:p>
        </p:txBody>
      </p:sp>
      <p:sp>
        <p:nvSpPr>
          <p:cNvPr id="6" name="Content Placeholder 5"/>
          <p:cNvSpPr>
            <a:spLocks noGrp="1"/>
          </p:cNvSpPr>
          <p:nvPr>
            <p:ph sz="half" idx="1"/>
          </p:nvPr>
        </p:nvSpPr>
        <p:spPr>
          <a:xfrm>
            <a:off x="142188" y="1168924"/>
            <a:ext cx="2309567" cy="593888"/>
          </a:xfrm>
          <a:solidFill>
            <a:schemeClr val="bg1"/>
          </a:solidFill>
        </p:spPr>
        <p:txBody>
          <a:bodyPr/>
          <a:lstStyle/>
          <a:p>
            <a:pPr marL="0" indent="0">
              <a:buNone/>
            </a:pPr>
            <a:r>
              <a:rPr lang="en-GB" b="1" dirty="0" smtClean="0">
                <a:solidFill>
                  <a:srgbClr val="7030A0"/>
                </a:solidFill>
              </a:rPr>
              <a:t>Purple Group</a:t>
            </a:r>
            <a:endParaRPr lang="en-GB" b="1" dirty="0">
              <a:solidFill>
                <a:srgbClr val="7030A0"/>
              </a:solidFill>
            </a:endParaRPr>
          </a:p>
        </p:txBody>
      </p:sp>
      <p:pic>
        <p:nvPicPr>
          <p:cNvPr id="7" name="Picture 6"/>
          <p:cNvPicPr>
            <a:picLocks noChangeAspect="1"/>
          </p:cNvPicPr>
          <p:nvPr/>
        </p:nvPicPr>
        <p:blipFill rotWithShape="1">
          <a:blip r:embed="rId2"/>
          <a:srcRect t="8005"/>
          <a:stretch/>
        </p:blipFill>
        <p:spPr>
          <a:xfrm>
            <a:off x="2797199" y="1611984"/>
            <a:ext cx="9251041" cy="4926928"/>
          </a:xfrm>
          <a:prstGeom prst="rect">
            <a:avLst/>
          </a:prstGeom>
        </p:spPr>
      </p:pic>
      <p:sp>
        <p:nvSpPr>
          <p:cNvPr id="9" name="TextBox 8"/>
          <p:cNvSpPr txBox="1"/>
          <p:nvPr/>
        </p:nvSpPr>
        <p:spPr>
          <a:xfrm>
            <a:off x="142188" y="2205872"/>
            <a:ext cx="2535024" cy="1631216"/>
          </a:xfrm>
          <a:prstGeom prst="rect">
            <a:avLst/>
          </a:prstGeom>
          <a:solidFill>
            <a:schemeClr val="bg1"/>
          </a:solidFill>
        </p:spPr>
        <p:txBody>
          <a:bodyPr wrap="square" rtlCol="0">
            <a:spAutoFit/>
          </a:bodyPr>
          <a:lstStyle/>
          <a:p>
            <a:r>
              <a:rPr lang="en-GB" sz="2000" b="1" dirty="0" smtClean="0">
                <a:latin typeface="Comic Sans MS" panose="030F0702030302020204" pitchFamily="66" charset="0"/>
              </a:rPr>
              <a:t>If you need to use counters, pasta, </a:t>
            </a:r>
            <a:r>
              <a:rPr lang="en-GB" sz="2000" b="1" dirty="0" err="1" smtClean="0">
                <a:latin typeface="Comic Sans MS" panose="030F0702030302020204" pitchFamily="66" charset="0"/>
              </a:rPr>
              <a:t>lego</a:t>
            </a:r>
            <a:r>
              <a:rPr lang="en-GB" sz="2000" b="1" dirty="0" smtClean="0">
                <a:latin typeface="Comic Sans MS" panose="030F0702030302020204" pitchFamily="66" charset="0"/>
              </a:rPr>
              <a:t> etc.. to help you solve the problems.</a:t>
            </a:r>
            <a:endParaRPr lang="en-GB" sz="2000" b="1" dirty="0">
              <a:latin typeface="Comic Sans MS" panose="030F0702030302020204" pitchFamily="66" charset="0"/>
            </a:endParaRPr>
          </a:p>
        </p:txBody>
      </p:sp>
    </p:spTree>
    <p:extLst>
      <p:ext uri="{BB962C8B-B14F-4D97-AF65-F5344CB8AC3E}">
        <p14:creationId xmlns:p14="http://schemas.microsoft.com/office/powerpoint/2010/main" val="3548730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6</a:t>
            </a:fld>
            <a:endParaRPr lang="en-GB"/>
          </a:p>
        </p:txBody>
      </p:sp>
      <p:sp>
        <p:nvSpPr>
          <p:cNvPr id="3" name="TextBox 2"/>
          <p:cNvSpPr txBox="1"/>
          <p:nvPr/>
        </p:nvSpPr>
        <p:spPr>
          <a:xfrm>
            <a:off x="386500" y="131975"/>
            <a:ext cx="1706252" cy="523220"/>
          </a:xfrm>
          <a:prstGeom prst="rect">
            <a:avLst/>
          </a:prstGeom>
          <a:solidFill>
            <a:schemeClr val="bg1"/>
          </a:solidFill>
        </p:spPr>
        <p:txBody>
          <a:bodyPr wrap="square" rtlCol="0">
            <a:spAutoFit/>
          </a:bodyPr>
          <a:lstStyle/>
          <a:p>
            <a:r>
              <a:rPr lang="en-GB" sz="2800" dirty="0" smtClean="0">
                <a:latin typeface="Comic Sans MS" panose="030F0702030302020204" pitchFamily="66" charset="0"/>
              </a:rPr>
              <a:t>Answers</a:t>
            </a:r>
            <a:endParaRPr lang="en-GB" sz="28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25583" y="746527"/>
            <a:ext cx="10646708" cy="5739114"/>
          </a:xfrm>
          <a:prstGeom prst="rect">
            <a:avLst/>
          </a:prstGeom>
        </p:spPr>
      </p:pic>
    </p:spTree>
    <p:extLst>
      <p:ext uri="{BB962C8B-B14F-4D97-AF65-F5344CB8AC3E}">
        <p14:creationId xmlns:p14="http://schemas.microsoft.com/office/powerpoint/2010/main" val="1240976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42188" y="112191"/>
            <a:ext cx="11755224" cy="877346"/>
          </a:xfrm>
          <a:solidFill>
            <a:schemeClr val="bg1"/>
          </a:solidFill>
        </p:spPr>
        <p:txBody>
          <a:bodyPr>
            <a:normAutofit/>
          </a:bodyPr>
          <a:lstStyle/>
          <a:p>
            <a:r>
              <a:rPr lang="en-GB" sz="3200" b="1" dirty="0" smtClean="0">
                <a:latin typeface="Comic Sans MS" panose="030F0702030302020204" pitchFamily="66" charset="0"/>
              </a:rPr>
              <a:t>Tuesday Warm-up: Complete the number equations below</a:t>
            </a:r>
            <a:endParaRPr lang="en-GB" sz="3200" b="1"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DC37BD1D-E1E8-4C74-AB78-71C2E5ECABBB}" type="slidenum">
              <a:rPr lang="en-GB" smtClean="0"/>
              <a:t>7</a:t>
            </a:fld>
            <a:endParaRPr lang="en-GB"/>
          </a:p>
        </p:txBody>
      </p:sp>
      <p:sp>
        <p:nvSpPr>
          <p:cNvPr id="6" name="Content Placeholder 5"/>
          <p:cNvSpPr>
            <a:spLocks noGrp="1"/>
          </p:cNvSpPr>
          <p:nvPr>
            <p:ph sz="half" idx="1"/>
          </p:nvPr>
        </p:nvSpPr>
        <p:spPr>
          <a:xfrm>
            <a:off x="142188" y="1168924"/>
            <a:ext cx="2309567" cy="593888"/>
          </a:xfrm>
          <a:solidFill>
            <a:schemeClr val="bg1"/>
          </a:solidFill>
        </p:spPr>
        <p:txBody>
          <a:bodyPr>
            <a:normAutofit fontScale="77500" lnSpcReduction="20000"/>
          </a:bodyPr>
          <a:lstStyle/>
          <a:p>
            <a:pPr marL="0" indent="0">
              <a:buNone/>
            </a:pPr>
            <a:r>
              <a:rPr lang="en-GB" b="1" dirty="0" smtClean="0">
                <a:solidFill>
                  <a:srgbClr val="FFC000"/>
                </a:solidFill>
              </a:rPr>
              <a:t>Orange</a:t>
            </a:r>
            <a:r>
              <a:rPr lang="en-GB" b="1" dirty="0" smtClean="0">
                <a:solidFill>
                  <a:srgbClr val="00B050"/>
                </a:solidFill>
              </a:rPr>
              <a:t>/ Green Group</a:t>
            </a:r>
            <a:endParaRPr lang="en-GB" b="1" dirty="0">
              <a:solidFill>
                <a:srgbClr val="00B050"/>
              </a:solidFill>
            </a:endParaRPr>
          </a:p>
        </p:txBody>
      </p:sp>
      <p:sp>
        <p:nvSpPr>
          <p:cNvPr id="9" name="TextBox 8"/>
          <p:cNvSpPr txBox="1"/>
          <p:nvPr/>
        </p:nvSpPr>
        <p:spPr>
          <a:xfrm>
            <a:off x="142188" y="2205872"/>
            <a:ext cx="2535024" cy="1631216"/>
          </a:xfrm>
          <a:prstGeom prst="rect">
            <a:avLst/>
          </a:prstGeom>
          <a:solidFill>
            <a:schemeClr val="bg1"/>
          </a:solidFill>
        </p:spPr>
        <p:txBody>
          <a:bodyPr wrap="square" rtlCol="0">
            <a:spAutoFit/>
          </a:bodyPr>
          <a:lstStyle/>
          <a:p>
            <a:r>
              <a:rPr lang="en-GB" sz="2000" b="1" dirty="0" smtClean="0">
                <a:latin typeface="Comic Sans MS" panose="030F0702030302020204" pitchFamily="66" charset="0"/>
              </a:rPr>
              <a:t>If you need to use counters, pasta, </a:t>
            </a:r>
            <a:r>
              <a:rPr lang="en-GB" sz="2000" b="1" dirty="0" err="1" smtClean="0">
                <a:latin typeface="Comic Sans MS" panose="030F0702030302020204" pitchFamily="66" charset="0"/>
              </a:rPr>
              <a:t>lego</a:t>
            </a:r>
            <a:r>
              <a:rPr lang="en-GB" sz="2000" b="1" dirty="0" smtClean="0">
                <a:latin typeface="Comic Sans MS" panose="030F0702030302020204" pitchFamily="66" charset="0"/>
              </a:rPr>
              <a:t> etc.. to help you solve the problems.</a:t>
            </a:r>
            <a:endParaRPr lang="en-GB" sz="2000" b="1" dirty="0">
              <a:latin typeface="Comic Sans MS" panose="030F0702030302020204" pitchFamily="66" charset="0"/>
            </a:endParaRPr>
          </a:p>
        </p:txBody>
      </p:sp>
      <p:pic>
        <p:nvPicPr>
          <p:cNvPr id="3" name="Picture 2"/>
          <p:cNvPicPr>
            <a:picLocks noChangeAspect="1"/>
          </p:cNvPicPr>
          <p:nvPr/>
        </p:nvPicPr>
        <p:blipFill rotWithShape="1">
          <a:blip r:embed="rId2"/>
          <a:srcRect t="8803" r="1313"/>
          <a:stretch/>
        </p:blipFill>
        <p:spPr>
          <a:xfrm>
            <a:off x="2979983" y="1581013"/>
            <a:ext cx="9058046" cy="4775337"/>
          </a:xfrm>
          <a:prstGeom prst="rect">
            <a:avLst/>
          </a:prstGeom>
        </p:spPr>
      </p:pic>
    </p:spTree>
    <p:extLst>
      <p:ext uri="{BB962C8B-B14F-4D97-AF65-F5344CB8AC3E}">
        <p14:creationId xmlns:p14="http://schemas.microsoft.com/office/powerpoint/2010/main" val="1426010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37BD1D-E1E8-4C74-AB78-71C2E5ECABBB}" type="slidenum">
              <a:rPr lang="en-GB" smtClean="0"/>
              <a:t>8</a:t>
            </a:fld>
            <a:endParaRPr lang="en-GB"/>
          </a:p>
        </p:txBody>
      </p:sp>
      <p:sp>
        <p:nvSpPr>
          <p:cNvPr id="3" name="TextBox 2"/>
          <p:cNvSpPr txBox="1"/>
          <p:nvPr/>
        </p:nvSpPr>
        <p:spPr>
          <a:xfrm>
            <a:off x="386500" y="131975"/>
            <a:ext cx="1706252" cy="523220"/>
          </a:xfrm>
          <a:prstGeom prst="rect">
            <a:avLst/>
          </a:prstGeom>
          <a:solidFill>
            <a:schemeClr val="bg1"/>
          </a:solidFill>
        </p:spPr>
        <p:txBody>
          <a:bodyPr wrap="square" rtlCol="0">
            <a:spAutoFit/>
          </a:bodyPr>
          <a:lstStyle/>
          <a:p>
            <a:r>
              <a:rPr lang="en-GB" sz="2800" dirty="0" smtClean="0">
                <a:latin typeface="Comic Sans MS" panose="030F0702030302020204" pitchFamily="66" charset="0"/>
              </a:rPr>
              <a:t>Answers</a:t>
            </a:r>
            <a:endParaRPr lang="en-GB" sz="2800" dirty="0">
              <a:latin typeface="Comic Sans MS" panose="030F0702030302020204" pitchFamily="66" charset="0"/>
            </a:endParaRPr>
          </a:p>
        </p:txBody>
      </p:sp>
      <p:pic>
        <p:nvPicPr>
          <p:cNvPr id="5" name="Picture 4"/>
          <p:cNvPicPr>
            <a:picLocks noChangeAspect="1"/>
          </p:cNvPicPr>
          <p:nvPr/>
        </p:nvPicPr>
        <p:blipFill rotWithShape="1">
          <a:blip r:embed="rId2"/>
          <a:srcRect t="7698"/>
          <a:stretch/>
        </p:blipFill>
        <p:spPr>
          <a:xfrm>
            <a:off x="1119708" y="1159497"/>
            <a:ext cx="10324431" cy="5136991"/>
          </a:xfrm>
          <a:prstGeom prst="rect">
            <a:avLst/>
          </a:prstGeom>
        </p:spPr>
      </p:pic>
    </p:spTree>
    <p:extLst>
      <p:ext uri="{BB962C8B-B14F-4D97-AF65-F5344CB8AC3E}">
        <p14:creationId xmlns:p14="http://schemas.microsoft.com/office/powerpoint/2010/main" val="309598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365" y="365126"/>
            <a:ext cx="11538408" cy="1256284"/>
          </a:xfrm>
          <a:solidFill>
            <a:schemeClr val="bg1"/>
          </a:solidFill>
        </p:spPr>
        <p:txBody>
          <a:bodyPr>
            <a:normAutofit fontScale="90000"/>
          </a:bodyPr>
          <a:lstStyle/>
          <a:p>
            <a:r>
              <a:rPr lang="en-GB" sz="3200" b="1" dirty="0" smtClean="0">
                <a:latin typeface="Comic Sans MS" panose="030F0702030302020204" pitchFamily="66" charset="0"/>
              </a:rPr>
              <a:t>Tuesday -  Lesson objective: </a:t>
            </a:r>
            <a:br>
              <a:rPr lang="en-GB" sz="3200" b="1" dirty="0" smtClean="0">
                <a:latin typeface="Comic Sans MS" panose="030F0702030302020204" pitchFamily="66" charset="0"/>
              </a:rPr>
            </a:br>
            <a:r>
              <a:rPr lang="en-GB" sz="3200" b="1" dirty="0">
                <a:latin typeface="Comic Sans MS" panose="030F0702030302020204" pitchFamily="66" charset="0"/>
              </a:rPr>
              <a:t/>
            </a:r>
            <a:br>
              <a:rPr lang="en-GB" sz="3200" b="1" dirty="0">
                <a:latin typeface="Comic Sans MS" panose="030F0702030302020204" pitchFamily="66" charset="0"/>
              </a:rPr>
            </a:br>
            <a:r>
              <a:rPr lang="en-GB" sz="3200" b="1" dirty="0" smtClean="0">
                <a:latin typeface="Comic Sans MS" panose="030F0702030302020204" pitchFamily="66" charset="0"/>
              </a:rPr>
              <a:t>To be able to count in 5s</a:t>
            </a:r>
            <a:endParaRPr lang="en-GB" sz="3200" b="1" dirty="0">
              <a:latin typeface="Comic Sans MS" panose="030F0702030302020204" pitchFamily="66" charset="0"/>
            </a:endParaRPr>
          </a:p>
        </p:txBody>
      </p:sp>
      <p:sp>
        <p:nvSpPr>
          <p:cNvPr id="3" name="Content Placeholder 2"/>
          <p:cNvSpPr>
            <a:spLocks noGrp="1"/>
          </p:cNvSpPr>
          <p:nvPr>
            <p:ph idx="1"/>
          </p:nvPr>
        </p:nvSpPr>
        <p:spPr>
          <a:xfrm>
            <a:off x="339365" y="1932494"/>
            <a:ext cx="11538408" cy="4423855"/>
          </a:xfrm>
          <a:solidFill>
            <a:schemeClr val="bg1"/>
          </a:solidFill>
        </p:spPr>
        <p:txBody>
          <a:bodyPr>
            <a:normAutofit/>
          </a:bodyPr>
          <a:lstStyle/>
          <a:p>
            <a:pPr marL="0" indent="0">
              <a:buNone/>
            </a:pPr>
            <a:endParaRPr lang="en-GB" dirty="0" smtClean="0">
              <a:hlinkClick r:id="rId2"/>
            </a:endParaRPr>
          </a:p>
          <a:p>
            <a:pPr marL="0" indent="0">
              <a:buNone/>
            </a:pPr>
            <a:r>
              <a:rPr lang="en-GB" dirty="0"/>
              <a:t>Watch the video below and follow the activities that you are asked to do.</a:t>
            </a:r>
          </a:p>
          <a:p>
            <a:pPr marL="0" indent="0">
              <a:buNone/>
            </a:pPr>
            <a:endParaRPr lang="en-GB" dirty="0"/>
          </a:p>
          <a:p>
            <a:pPr marL="0" indent="0">
              <a:buNone/>
            </a:pPr>
            <a:endParaRPr lang="en-GB" dirty="0">
              <a:hlinkClick r:id="rId2"/>
            </a:endParaRPr>
          </a:p>
          <a:p>
            <a:pPr marL="0" indent="0">
              <a:buNone/>
            </a:pPr>
            <a:r>
              <a:rPr lang="en-GB" dirty="0" smtClean="0">
                <a:hlinkClick r:id="rId3"/>
              </a:rPr>
              <a:t>https://youtu.be/BK9tXIiRueY?list=PLQqF8sn28L9yTV9WxpHw-9BbqRe_f49fr</a:t>
            </a: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DC37BD1D-E1E8-4C74-AB78-71C2E5ECABBB}" type="slidenum">
              <a:rPr lang="en-GB" smtClean="0"/>
              <a:t>9</a:t>
            </a:fld>
            <a:endParaRPr lang="en-GB"/>
          </a:p>
        </p:txBody>
      </p:sp>
    </p:spTree>
    <p:extLst>
      <p:ext uri="{BB962C8B-B14F-4D97-AF65-F5344CB8AC3E}">
        <p14:creationId xmlns:p14="http://schemas.microsoft.com/office/powerpoint/2010/main" val="339888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1129</TotalTime>
  <Words>678</Words>
  <Application>Microsoft Office PowerPoint</Application>
  <PresentationFormat>Widescreen</PresentationFormat>
  <Paragraphs>125</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Tuesday Warm-up: Complete the number equations below</vt:lpstr>
      <vt:lpstr>PowerPoint Presentation</vt:lpstr>
      <vt:lpstr>Tuesday Warm-up: Complete the number equations below</vt:lpstr>
      <vt:lpstr>PowerPoint Presentation</vt:lpstr>
      <vt:lpstr>Tuesday -  Lesson objective:   To be able to count in 5s</vt:lpstr>
      <vt:lpstr>PowerPoint Presentation</vt:lpstr>
      <vt:lpstr>PowerPoint Presentation</vt:lpstr>
      <vt:lpstr>PowerPoint Presentation</vt:lpstr>
      <vt:lpstr>PowerPoint Presentation</vt:lpstr>
      <vt:lpstr>Something a little more challenging for those who wish to have a go.</vt:lpstr>
      <vt:lpstr>PowerPoint Presentation</vt:lpstr>
      <vt:lpstr>Deep Diving Problems</vt:lpstr>
      <vt:lpstr>PowerPoint Presentation</vt:lpstr>
      <vt:lpstr>Wednesday Warm-up: Get moving!</vt:lpstr>
      <vt:lpstr>Wednesday -  Lesson objective:   To understand equal and unequal groups </vt:lpstr>
      <vt:lpstr>PowerPoint Presentation</vt:lpstr>
      <vt:lpstr>Something a little more challenging for those who wish to have a go.</vt:lpstr>
      <vt:lpstr>PowerPoint Presentation</vt:lpstr>
      <vt:lpstr>Thursday Warm-up: Complete the equations below</vt:lpstr>
      <vt:lpstr>PowerPoint Presentation</vt:lpstr>
      <vt:lpstr>Thursday Warm-up: Complete the equations below</vt:lpstr>
      <vt:lpstr>PowerPoint Presentation</vt:lpstr>
      <vt:lpstr>Thursday -Lesson objective:  Practising Equal and unequal groups</vt:lpstr>
      <vt:lpstr>PowerPoint Presentation</vt:lpstr>
      <vt:lpstr>Something a little more challenging for those who wish to have a go.</vt:lpstr>
      <vt:lpstr>PowerPoint Presentation</vt:lpstr>
      <vt:lpstr>PowerPoint Presentation</vt:lpstr>
      <vt:lpstr>Something a little more challenging for those who wish to have a go.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Reviewing Whole Part-Part Model</dc:title>
  <dc:creator>denise waller</dc:creator>
  <cp:lastModifiedBy>denise waller</cp:lastModifiedBy>
  <cp:revision>64</cp:revision>
  <dcterms:created xsi:type="dcterms:W3CDTF">2021-01-02T15:05:27Z</dcterms:created>
  <dcterms:modified xsi:type="dcterms:W3CDTF">2021-01-15T11:00:47Z</dcterms:modified>
</cp:coreProperties>
</file>