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77" r:id="rId2"/>
    <p:sldId id="267" r:id="rId3"/>
    <p:sldId id="268" r:id="rId4"/>
    <p:sldId id="269" r:id="rId5"/>
    <p:sldId id="271" r:id="rId6"/>
    <p:sldId id="272" r:id="rId7"/>
    <p:sldId id="273" r:id="rId8"/>
    <p:sldId id="275" r:id="rId9"/>
    <p:sldId id="276"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Sassoon Infant Md" panose="02000603050000020003" charset="0"/>
      <p:regular r:id="rId17"/>
    </p:embeddedFont>
    <p:embeddedFont>
      <p:font typeface="BPreplay" panose="02000503000000020004" charset="0"/>
      <p:regular r:id="rId18"/>
      <p:bold r:id="rId19"/>
      <p:italic r:id="rId20"/>
      <p:boldItalic r:id="rId21"/>
    </p:embeddedFont>
    <p:embeddedFont>
      <p:font typeface="Sassoon Infant Rg" panose="02000503030000020003"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9FF"/>
    <a:srgbClr val="80C1EB"/>
    <a:srgbClr val="ACDDFC"/>
    <a:srgbClr val="21A6F9"/>
    <a:srgbClr val="1C1C1C"/>
    <a:srgbClr val="2898A8"/>
    <a:srgbClr val="FEFBDA"/>
    <a:srgbClr val="FFFFE1"/>
    <a:srgbClr val="FDFDFD"/>
    <a:srgbClr val="AD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88" d="100"/>
          <a:sy n="88" d="100"/>
        </p:scale>
        <p:origin x="1190" y="62"/>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3" d="2"/>
        <a:sy n="3" d="2"/>
      </p:scale>
      <p:origin x="0" y="0"/>
    </p:cViewPr>
  </p:notesTextViewPr>
  <p:notesViewPr>
    <p:cSldViewPr snapToGrid="0" showGuides="1">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5"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48" y="2494138"/>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flipH="1">
            <a:off x="3337552" y="2494138"/>
            <a:ext cx="2464127"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5909923" y="248161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755647"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337553"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8"/>
          </p:nvPr>
        </p:nvSpPr>
        <p:spPr>
          <a:xfrm flipH="1">
            <a:off x="5909924"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11149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p:nvPr>
        </p:nvSpPr>
        <p:spPr>
          <a:xfrm>
            <a:off x="755649" y="1513946"/>
            <a:ext cx="2997201" cy="4569354"/>
          </a:xfrm>
          <a:prstGeom prst="roundRect">
            <a:avLst>
              <a:gd name="adj" fmla="val 1874"/>
            </a:avLst>
          </a:prstGeom>
        </p:spPr>
        <p:txBody>
          <a:bodyPr lIns="0" tIns="0" rIns="0" bIns="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3" name="Content Placeholder 2"/>
          <p:cNvSpPr>
            <a:spLocks noGrp="1"/>
          </p:cNvSpPr>
          <p:nvPr>
            <p:ph idx="13"/>
          </p:nvPr>
        </p:nvSpPr>
        <p:spPr>
          <a:xfrm flipH="1">
            <a:off x="3752849" y="1513944"/>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4"/>
          </p:nvPr>
        </p:nvSpPr>
        <p:spPr>
          <a:xfrm flipH="1">
            <a:off x="6117162" y="1513943"/>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5"/>
          </p:nvPr>
        </p:nvSpPr>
        <p:spPr>
          <a:xfrm flipH="1">
            <a:off x="3765547" y="3059085"/>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6117162" y="3062996"/>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752849" y="4612048"/>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8"/>
          </p:nvPr>
        </p:nvSpPr>
        <p:spPr>
          <a:xfrm flipH="1">
            <a:off x="6117162" y="4616560"/>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85688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TextBox 3"/>
          <p:cNvSpPr txBox="1"/>
          <p:nvPr userDrawn="1"/>
        </p:nvSpPr>
        <p:spPr>
          <a:xfrm>
            <a:off x="1532896" y="2078266"/>
            <a:ext cx="6068680" cy="2677656"/>
          </a:xfrm>
          <a:prstGeom prst="rect">
            <a:avLst/>
          </a:prstGeom>
          <a:noFill/>
        </p:spPr>
        <p:txBody>
          <a:bodyPr wrap="square" rtlCol="0">
            <a:spAutoFit/>
          </a:bodyPr>
          <a:lstStyle/>
          <a:p>
            <a:pPr algn="ctr"/>
            <a:r>
              <a:rPr lang="en-GB" sz="2400" dirty="0">
                <a:latin typeface="BPreplay" panose="02000503000000020004" pitchFamily="50" charset="0"/>
              </a:rPr>
              <a:t>Please create your title slide, main slides and end slide backgrounds in </a:t>
            </a:r>
            <a:r>
              <a:rPr lang="en-GB" sz="2400" b="1" dirty="0">
                <a:latin typeface="BPreplay" panose="02000503000000020004" pitchFamily="50" charset="0"/>
              </a:rPr>
              <a:t>Photoshop</a:t>
            </a:r>
            <a:r>
              <a:rPr lang="en-GB" sz="2400" dirty="0">
                <a:latin typeface="BPreplay" panose="02000503000000020004" pitchFamily="50" charset="0"/>
              </a:rPr>
              <a:t> using the </a:t>
            </a:r>
            <a:r>
              <a:rPr lang="en-GB" sz="2400" b="1" dirty="0">
                <a:latin typeface="BPreplay" panose="02000503000000020004" pitchFamily="50" charset="0"/>
              </a:rPr>
              <a:t>PowerPoint Actions</a:t>
            </a:r>
            <a:r>
              <a:rPr lang="en-GB" sz="2400" b="0" baseline="0" dirty="0">
                <a:latin typeface="BPreplay" panose="02000503000000020004" pitchFamily="50" charset="0"/>
              </a:rPr>
              <a:t> (Z:\#Action Templates\#Actions\PowerPoint)</a:t>
            </a:r>
            <a:endParaRPr lang="en-GB" sz="2400" dirty="0">
              <a:latin typeface="BPreplay" panose="02000503000000020004" pitchFamily="50" charset="0"/>
            </a:endParaRPr>
          </a:p>
          <a:p>
            <a:pPr algn="ctr"/>
            <a:endParaRPr lang="en-GB" sz="2400" dirty="0">
              <a:latin typeface="BPreplay" panose="02000503000000020004" pitchFamily="50" charset="0"/>
            </a:endParaRPr>
          </a:p>
          <a:p>
            <a:pPr algn="ctr"/>
            <a:r>
              <a:rPr lang="en-GB" sz="2400" dirty="0">
                <a:latin typeface="BPreplay" panose="02000503000000020004" pitchFamily="50" charset="0"/>
              </a:rPr>
              <a:t>Add your backgrounds to the appropriate </a:t>
            </a:r>
            <a:r>
              <a:rPr lang="en-GB" sz="2400" b="1" dirty="0">
                <a:latin typeface="BPreplay" panose="02000503000000020004" pitchFamily="50" charset="0"/>
              </a:rPr>
              <a:t>Master Slides</a:t>
            </a:r>
            <a:r>
              <a:rPr lang="en-GB" sz="2400" dirty="0">
                <a:latin typeface="BPreplay" panose="02000503000000020004" pitchFamily="50" charset="0"/>
              </a:rPr>
              <a:t>.</a:t>
            </a:r>
          </a:p>
        </p:txBody>
      </p:sp>
    </p:spTree>
    <p:extLst>
      <p:ext uri="{BB962C8B-B14F-4D97-AF65-F5344CB8AC3E}">
        <p14:creationId xmlns:p14="http://schemas.microsoft.com/office/powerpoint/2010/main" val="168197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6" name="Rectangle 5"/>
          <p:cNvSpPr/>
          <p:nvPr userDrawn="1"/>
        </p:nvSpPr>
        <p:spPr>
          <a:xfrm>
            <a:off x="457197" y="1513944"/>
            <a:ext cx="8220075" cy="488209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tIns="25200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81813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3" name="Group 2"/>
          <p:cNvGrpSpPr/>
          <p:nvPr userDrawn="1"/>
        </p:nvGrpSpPr>
        <p:grpSpPr>
          <a:xfrm>
            <a:off x="4002736" y="1738841"/>
            <a:ext cx="4189074" cy="4129086"/>
            <a:chOff x="4002736" y="1755885"/>
            <a:chExt cx="4189074" cy="4129086"/>
          </a:xfrm>
        </p:grpSpPr>
        <p:sp>
          <p:nvSpPr>
            <p:cNvPr id="9" name="Oval 8"/>
            <p:cNvSpPr/>
            <p:nvPr userDrawn="1"/>
          </p:nvSpPr>
          <p:spPr bwMode="auto">
            <a:xfrm>
              <a:off x="4002736" y="175588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1" name="Oval 10"/>
            <p:cNvSpPr/>
            <p:nvPr userDrawn="1"/>
          </p:nvSpPr>
          <p:spPr bwMode="auto">
            <a:xfrm>
              <a:off x="6193147" y="1755885"/>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2" name="Oval 11"/>
            <p:cNvSpPr/>
            <p:nvPr userDrawn="1"/>
          </p:nvSpPr>
          <p:spPr bwMode="auto">
            <a:xfrm>
              <a:off x="6193147" y="3886309"/>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3" name="Oval 12"/>
            <p:cNvSpPr/>
            <p:nvPr userDrawn="1"/>
          </p:nvSpPr>
          <p:spPr bwMode="auto">
            <a:xfrm>
              <a:off x="4002736" y="388630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grpSp>
      <p:sp>
        <p:nvSpPr>
          <p:cNvPr id="14" name="Content Placeholder 2"/>
          <p:cNvSpPr>
            <a:spLocks noGrp="1"/>
          </p:cNvSpPr>
          <p:nvPr userDrawn="1">
            <p:ph idx="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userDrawn="1">
            <p:ph idx="10"/>
          </p:nvPr>
        </p:nvSpPr>
        <p:spPr>
          <a:xfrm>
            <a:off x="4012772"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1"/>
          </p:nvPr>
        </p:nvSpPr>
        <p:spPr>
          <a:xfrm>
            <a:off x="6197375"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2"/>
          </p:nvPr>
        </p:nvSpPr>
        <p:spPr>
          <a:xfrm>
            <a:off x="4012772"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3"/>
          </p:nvPr>
        </p:nvSpPr>
        <p:spPr>
          <a:xfrm>
            <a:off x="6197375"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6875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0" name="Content Placeholder 2"/>
          <p:cNvSpPr>
            <a:spLocks noGrp="1"/>
          </p:cNvSpPr>
          <p:nvPr>
            <p:ph idx="10"/>
          </p:nvPr>
        </p:nvSpPr>
        <p:spPr>
          <a:xfrm>
            <a:off x="4660233" y="1513945"/>
            <a:ext cx="3691606"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1"/>
          </p:nvPr>
        </p:nvSpPr>
        <p:spPr>
          <a:xfrm>
            <a:off x="754587" y="1513946"/>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2"/>
          </p:nvPr>
        </p:nvSpPr>
        <p:spPr>
          <a:xfrm>
            <a:off x="754587" y="2678233"/>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3"/>
          </p:nvPr>
        </p:nvSpPr>
        <p:spPr>
          <a:xfrm>
            <a:off x="754587" y="3842520"/>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4"/>
          </p:nvPr>
        </p:nvSpPr>
        <p:spPr>
          <a:xfrm>
            <a:off x="754587" y="5006808"/>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80618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0" name="Content Placeholder 2"/>
          <p:cNvSpPr>
            <a:spLocks noGrp="1"/>
          </p:cNvSpPr>
          <p:nvPr>
            <p:ph idx="11"/>
          </p:nvPr>
        </p:nvSpPr>
        <p:spPr>
          <a:xfrm>
            <a:off x="750884" y="1513945"/>
            <a:ext cx="2041529" cy="28793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2"/>
          </p:nvPr>
        </p:nvSpPr>
        <p:spPr>
          <a:xfrm>
            <a:off x="2895600" y="1513946"/>
            <a:ext cx="5492750" cy="28793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3"/>
          </p:nvPr>
        </p:nvSpPr>
        <p:spPr>
          <a:xfrm>
            <a:off x="750884" y="4481512"/>
            <a:ext cx="7637466" cy="16113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89856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Content Placeholder 2"/>
          <p:cNvSpPr>
            <a:spLocks noGrp="1"/>
          </p:cNvSpPr>
          <p:nvPr>
            <p:ph idx="12"/>
          </p:nvPr>
        </p:nvSpPr>
        <p:spPr>
          <a:xfrm>
            <a:off x="3682999" y="1513946"/>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3"/>
          </p:nvPr>
        </p:nvSpPr>
        <p:spPr>
          <a:xfrm>
            <a:off x="3682999" y="306148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1" name="Content Placeholder 2"/>
          <p:cNvSpPr>
            <a:spLocks noGrp="1"/>
          </p:cNvSpPr>
          <p:nvPr>
            <p:ph idx="14"/>
          </p:nvPr>
        </p:nvSpPr>
        <p:spPr>
          <a:xfrm>
            <a:off x="3682999" y="460902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a:off x="755651" y="1513946"/>
            <a:ext cx="2852738"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9762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0" name="Content Placeholder 2"/>
          <p:cNvSpPr>
            <a:spLocks noGrp="1"/>
          </p:cNvSpPr>
          <p:nvPr>
            <p:ph idx="12"/>
          </p:nvPr>
        </p:nvSpPr>
        <p:spPr>
          <a:xfrm>
            <a:off x="4612104" y="1513946"/>
            <a:ext cx="3776245" cy="28158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51"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a:off x="755650" y="4418012"/>
            <a:ext cx="7632699" cy="16748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2683877"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161348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502606"/>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7"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0"/>
          </p:nvPr>
        </p:nvSpPr>
        <p:spPr>
          <a:xfrm>
            <a:off x="760416" y="5125507"/>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3"/>
          </p:nvPr>
        </p:nvSpPr>
        <p:spPr>
          <a:xfrm flipH="1">
            <a:off x="503236" y="2502605"/>
            <a:ext cx="8137526" cy="258762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40360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1" r:id="rId5"/>
    <p:sldLayoutId id="2147483667" r:id="rId6"/>
    <p:sldLayoutId id="2147483668" r:id="rId7"/>
    <p:sldLayoutId id="2147483669" r:id="rId8"/>
    <p:sldLayoutId id="2147483670" r:id="rId9"/>
    <p:sldLayoutId id="2147483673" r:id="rId10"/>
    <p:sldLayoutId id="2147483674" r:id="rId11"/>
    <p:sldLayoutId id="2147483663" r:id="rId12"/>
    <p:sldLayoutId id="2147483666" r:id="rId13"/>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9286" y="815544"/>
            <a:ext cx="6196942" cy="1323439"/>
          </a:xfrm>
          <a:prstGeom prst="rect">
            <a:avLst/>
          </a:prstGeom>
          <a:noFill/>
        </p:spPr>
        <p:txBody>
          <a:bodyPr wrap="square" rtlCol="0">
            <a:spAutoFit/>
          </a:bodyPr>
          <a:lstStyle/>
          <a:p>
            <a:pPr algn="ctr"/>
            <a:r>
              <a:rPr lang="en-GB" sz="4000" b="1" dirty="0">
                <a:solidFill>
                  <a:srgbClr val="9A99FF"/>
                </a:solidFill>
              </a:rPr>
              <a:t>The Flags of the Britain and Ireland</a:t>
            </a:r>
          </a:p>
        </p:txBody>
      </p:sp>
    </p:spTree>
    <p:extLst>
      <p:ext uri="{BB962C8B-B14F-4D97-AF65-F5344CB8AC3E}">
        <p14:creationId xmlns:p14="http://schemas.microsoft.com/office/powerpoint/2010/main" val="2695416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550863" y="652463"/>
            <a:ext cx="79311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just">
              <a:lnSpc>
                <a:spcPct val="150000"/>
              </a:lnSpc>
              <a:spcBef>
                <a:spcPct val="0"/>
              </a:spcBef>
              <a:buFontTx/>
              <a:buNone/>
            </a:pPr>
            <a:r>
              <a:rPr lang="en-GB" altLang="en-US" dirty="0">
                <a:solidFill>
                  <a:schemeClr val="tx1"/>
                </a:solidFill>
                <a:latin typeface="BPreplay" panose="02000503000000020004" pitchFamily="50" charset="0"/>
                <a:cs typeface="Times New Roman" panose="02020603050405020304" pitchFamily="18" charset="0"/>
              </a:rPr>
              <a:t>The Union Flag, also known as the Union Jack, is the national flag of the United Kingdom. It is the British flag. It is called the Union Flag because it stands for the union of the countries of the United Kingdom under one King or Queen.</a:t>
            </a:r>
            <a:endParaRPr lang="en-US" altLang="en-US" dirty="0">
              <a:solidFill>
                <a:schemeClr val="tx1"/>
              </a:solidFill>
              <a:latin typeface="Times New Roman" panose="02020603050405020304" pitchFamily="18" charset="0"/>
              <a:cs typeface="Times New Roman" panose="02020603050405020304" pitchFamily="18" charset="0"/>
            </a:endParaRPr>
          </a:p>
        </p:txBody>
      </p:sp>
      <p:pic>
        <p:nvPicPr>
          <p:cNvPr id="9219"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9888" y="2284413"/>
            <a:ext cx="57531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234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512763" y="488950"/>
            <a:ext cx="8053387"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US" altLang="en-US" dirty="0">
                <a:latin typeface="BPreplay" charset="0"/>
                <a:ea typeface="BPreplay" charset="0"/>
                <a:cs typeface="BPreplay" charset="0"/>
              </a:rPr>
              <a:t>How Was the Union Flag made?</a:t>
            </a:r>
          </a:p>
          <a:p>
            <a:pPr>
              <a:defRPr/>
            </a:pPr>
            <a:endParaRPr lang="en-US" altLang="en-US" dirty="0">
              <a:latin typeface="BPreplay" charset="0"/>
              <a:ea typeface="BPreplay" charset="0"/>
              <a:cs typeface="BPreplay" charset="0"/>
            </a:endParaRPr>
          </a:p>
          <a:p>
            <a:pPr>
              <a:defRPr/>
            </a:pPr>
            <a:r>
              <a:rPr lang="en-US" altLang="en-US" dirty="0">
                <a:latin typeface="BPreplay" charset="0"/>
                <a:ea typeface="BPreplay" charset="0"/>
                <a:cs typeface="BPreplay" charset="0"/>
              </a:rPr>
              <a:t>The Union Flag  is made up of the flags of three of the United Kingdom's countries; the countries of England, of Scotland and of Northern Ireland.</a:t>
            </a:r>
          </a:p>
          <a:p>
            <a:pPr>
              <a:defRPr/>
            </a:pPr>
            <a:endParaRPr lang="en-US" altLang="en-US" dirty="0">
              <a:latin typeface="Sassoon Infant Rg" charset="0"/>
            </a:endParaRPr>
          </a:p>
        </p:txBody>
      </p:sp>
      <p:sp>
        <p:nvSpPr>
          <p:cNvPr id="8" name="Rectangle 11"/>
          <p:cNvSpPr>
            <a:spLocks noChangeArrowheads="1"/>
          </p:cNvSpPr>
          <p:nvPr/>
        </p:nvSpPr>
        <p:spPr bwMode="auto">
          <a:xfrm>
            <a:off x="512763" y="2095500"/>
            <a:ext cx="78946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US" altLang="en-US" dirty="0">
                <a:latin typeface="BPreplay" charset="0"/>
                <a:ea typeface="BPreplay" charset="0"/>
                <a:cs typeface="BPreplay" charset="0"/>
              </a:rPr>
              <a:t>England is represented by the flag of its patron saint St. George. The Cross of St. George is a red cross on a white background.</a:t>
            </a:r>
          </a:p>
        </p:txBody>
      </p:sp>
      <p:pic>
        <p:nvPicPr>
          <p:cNvPr id="1024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2113" y="2419350"/>
            <a:ext cx="5754687"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99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635000" y="889000"/>
            <a:ext cx="769778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50000"/>
              </a:lnSpc>
              <a:spcBef>
                <a:spcPct val="0"/>
              </a:spcBef>
              <a:buFontTx/>
              <a:buNone/>
            </a:pPr>
            <a:r>
              <a:rPr lang="en-GB" altLang="en-US">
                <a:solidFill>
                  <a:schemeClr val="tx1"/>
                </a:solidFill>
                <a:latin typeface="BPreplay" panose="02000503000000020004" pitchFamily="50" charset="0"/>
                <a:cs typeface="Times New Roman" panose="02020603050405020304" pitchFamily="18" charset="0"/>
              </a:rPr>
              <a:t>Scotland is represented by the flag of its patron saint St. Andrew. The Cross of St Andrew is a diagonal white cross or saltire on a blue background. </a:t>
            </a:r>
            <a:endParaRPr lang="en-US" altLang="en-US">
              <a:solidFill>
                <a:schemeClr val="tx1"/>
              </a:solidFill>
              <a:latin typeface="Times New Roman" panose="02020603050405020304" pitchFamily="18" charset="0"/>
              <a:cs typeface="Times New Roman" panose="02020603050405020304" pitchFamily="18" charset="0"/>
            </a:endParaRPr>
          </a:p>
          <a:p>
            <a:pPr>
              <a:lnSpc>
                <a:spcPct val="150000"/>
              </a:lnSpc>
              <a:spcBef>
                <a:spcPct val="0"/>
              </a:spcBef>
              <a:buFontTx/>
              <a:buNone/>
            </a:pPr>
            <a:r>
              <a:rPr lang="en-GB" altLang="en-US">
                <a:solidFill>
                  <a:schemeClr val="tx1"/>
                </a:solidFill>
                <a:latin typeface="BPreplay" panose="02000503000000020004" pitchFamily="50" charset="0"/>
                <a:cs typeface="Times New Roman" panose="02020603050405020304" pitchFamily="18" charset="0"/>
              </a:rPr>
              <a:t> </a:t>
            </a:r>
            <a:endParaRPr lang="en-US" altLang="en-US">
              <a:solidFill>
                <a:schemeClr val="tx1"/>
              </a:solidFill>
              <a:latin typeface="Times New Roman" panose="02020603050405020304" pitchFamily="18" charset="0"/>
              <a:cs typeface="Times New Roman" panose="02020603050405020304" pitchFamily="18" charset="0"/>
            </a:endParaRPr>
          </a:p>
        </p:txBody>
      </p:sp>
      <p:pic>
        <p:nvPicPr>
          <p:cNvPr id="1126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2259013"/>
            <a:ext cx="5681662" cy="401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42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92113" y="7651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latin typeface="Sassoon Infant Rg" charset="0"/>
            </a:endParaRPr>
          </a:p>
        </p:txBody>
      </p:sp>
      <p:sp>
        <p:nvSpPr>
          <p:cNvPr id="4" name="Rectangle 4"/>
          <p:cNvSpPr>
            <a:spLocks noChangeArrowheads="1"/>
          </p:cNvSpPr>
          <p:nvPr/>
        </p:nvSpPr>
        <p:spPr bwMode="auto">
          <a:xfrm rot="10800000" flipV="1">
            <a:off x="625475" y="1271091"/>
            <a:ext cx="792162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US" altLang="en-US" dirty="0">
                <a:latin typeface="BPreplay" charset="0"/>
                <a:ea typeface="BPreplay" charset="0"/>
                <a:cs typeface="BPreplay" charset="0"/>
              </a:rPr>
              <a:t>In 1801, Ireland was added to the Union flag. Ireland is represented by the flag of its patron saint St. Patrick. The Cross of St Patrick is a diagonal red cross or saltire on a white background. </a:t>
            </a:r>
          </a:p>
        </p:txBody>
      </p:sp>
      <p:pic>
        <p:nvPicPr>
          <p:cNvPr id="1331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989" y="2329600"/>
            <a:ext cx="5399428" cy="399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256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569913" y="649288"/>
            <a:ext cx="7967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latin typeface="BPreplay" panose="02000503000000020004" pitchFamily="50" charset="0"/>
                <a:cs typeface="Times New Roman" panose="02020603050405020304" pitchFamily="18" charset="0"/>
              </a:rPr>
              <a:t>The cross of St. Patrick was combined with the Union Flag of St. George and St. Andrew, to create the Union Flag that has been flown ever since. This Union Flag was a Royal flag and was ordered to be flown from the King’s castles and properties.</a:t>
            </a:r>
            <a:r>
              <a:rPr lang="en-US" altLang="en-US">
                <a:solidFill>
                  <a:schemeClr val="tx1"/>
                </a:solidFill>
                <a:cs typeface="Times New Roman" panose="02020603050405020304" pitchFamily="18" charset="0"/>
              </a:rPr>
              <a:t> </a:t>
            </a:r>
          </a:p>
        </p:txBody>
      </p:sp>
      <p:pic>
        <p:nvPicPr>
          <p:cNvPr id="1433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9888" y="2284413"/>
            <a:ext cx="57531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797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625475" y="898525"/>
            <a:ext cx="77438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50000"/>
              </a:lnSpc>
              <a:spcBef>
                <a:spcPct val="0"/>
              </a:spcBef>
              <a:buFontTx/>
              <a:buNone/>
            </a:pPr>
            <a:r>
              <a:rPr lang="en-GB" altLang="en-US" dirty="0">
                <a:solidFill>
                  <a:schemeClr val="tx1"/>
                </a:solidFill>
                <a:latin typeface="BPreplay" panose="02000503000000020004" pitchFamily="50" charset="0"/>
                <a:cs typeface="Times New Roman" panose="02020603050405020304" pitchFamily="18" charset="0"/>
              </a:rPr>
              <a:t>The Welsh dragon does not appear on the Union Flag. This is because when the first Union Flag was created in 1606, the Principality of Wales was by that time already united with </a:t>
            </a:r>
            <a:r>
              <a:rPr lang="en-GB" altLang="en-US" dirty="0" smtClean="0">
                <a:solidFill>
                  <a:schemeClr val="tx1"/>
                </a:solidFill>
                <a:latin typeface="BPreplay" panose="02000503000000020004" pitchFamily="50" charset="0"/>
                <a:cs typeface="Times New Roman" panose="02020603050405020304" pitchFamily="18" charset="0"/>
              </a:rPr>
              <a:t>England so the English flag represented Wales at that time.</a:t>
            </a:r>
            <a:endParaRPr lang="en-US" altLang="en-US" dirty="0">
              <a:solidFill>
                <a:schemeClr val="tx1"/>
              </a:solidFill>
              <a:latin typeface="Times New Roman" panose="02020603050405020304" pitchFamily="18" charset="0"/>
              <a:cs typeface="Times New Roman" panose="02020603050405020304" pitchFamily="18" charset="0"/>
            </a:endParaRPr>
          </a:p>
        </p:txBody>
      </p:sp>
      <p:pic>
        <p:nvPicPr>
          <p:cNvPr id="1536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0838" y="2236788"/>
            <a:ext cx="57531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91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25475" y="898525"/>
            <a:ext cx="77438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50000"/>
              </a:lnSpc>
              <a:spcBef>
                <a:spcPct val="0"/>
              </a:spcBef>
              <a:buFontTx/>
              <a:buNone/>
            </a:pPr>
            <a:r>
              <a:rPr lang="en-GB" altLang="en-US">
                <a:solidFill>
                  <a:schemeClr val="tx1"/>
                </a:solidFill>
                <a:latin typeface="BPreplay" panose="02000503000000020004" pitchFamily="50" charset="0"/>
                <a:cs typeface="Times New Roman" panose="02020603050405020304" pitchFamily="18" charset="0"/>
              </a:rPr>
              <a:t>Can you tell the story of the Union Flag?</a:t>
            </a:r>
            <a:endParaRPr lang="en-US" altLang="en-US">
              <a:solidFill>
                <a:schemeClr val="tx1"/>
              </a:solidFill>
              <a:latin typeface="Times New Roman" panose="02020603050405020304" pitchFamily="18" charset="0"/>
              <a:cs typeface="Times New Roman" panose="02020603050405020304" pitchFamily="18" charset="0"/>
            </a:endParaRPr>
          </a:p>
        </p:txBody>
      </p:sp>
      <p:pic>
        <p:nvPicPr>
          <p:cNvPr id="1741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271" y="1151731"/>
            <a:ext cx="7026232" cy="519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39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009942"/>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1210</TotalTime>
  <Words>305</Words>
  <Application>Microsoft Office PowerPoint</Application>
  <PresentationFormat>On-screen Show (4:3)</PresentationFormat>
  <Paragraphs>12</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Times New Roman</vt:lpstr>
      <vt:lpstr>Calibri</vt:lpstr>
      <vt:lpstr>Sassoon Infant Md</vt:lpstr>
      <vt:lpstr>BPreplay</vt:lpstr>
      <vt:lpstr>Arial</vt:lpstr>
      <vt:lpstr>Sassoon Infant Rg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denise waller</cp:lastModifiedBy>
  <cp:revision>105</cp:revision>
  <dcterms:created xsi:type="dcterms:W3CDTF">2014-10-01T16:09:27Z</dcterms:created>
  <dcterms:modified xsi:type="dcterms:W3CDTF">2020-11-15T18:03:16Z</dcterms:modified>
</cp:coreProperties>
</file>