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7" r:id="rId3"/>
    <p:sldId id="268" r:id="rId4"/>
    <p:sldId id="269" r:id="rId5"/>
    <p:sldId id="270" r:id="rId6"/>
    <p:sldId id="271" r:id="rId7"/>
    <p:sldId id="257" r:id="rId8"/>
    <p:sldId id="264" r:id="rId9"/>
    <p:sldId id="258" r:id="rId10"/>
    <p:sldId id="259" r:id="rId11"/>
    <p:sldId id="260" r:id="rId12"/>
    <p:sldId id="262" r:id="rId13"/>
    <p:sldId id="261" r:id="rId14"/>
    <p:sldId id="263"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804217ED-1B29-4C67-BD8C-5C5688773133}" type="datetimeFigureOut">
              <a:rPr lang="en-GB" smtClean="0"/>
              <a:t>09/01/2021</a:t>
            </a:fld>
            <a:endParaRPr lang="en-GB"/>
          </a:p>
        </p:txBody>
      </p:sp>
      <p:sp>
        <p:nvSpPr>
          <p:cNvPr id="16" name="Slide Number Placeholder 15"/>
          <p:cNvSpPr>
            <a:spLocks noGrp="1"/>
          </p:cNvSpPr>
          <p:nvPr>
            <p:ph type="sldNum" sz="quarter" idx="11"/>
          </p:nvPr>
        </p:nvSpPr>
        <p:spPr/>
        <p:txBody>
          <a:bodyPr/>
          <a:lstStyle/>
          <a:p>
            <a:fld id="{47BF51F3-3340-4698-9061-663CD62ED0EE}"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4217ED-1B29-4C67-BD8C-5C5688773133}"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BF51F3-3340-4698-9061-663CD62ED0E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4217ED-1B29-4C67-BD8C-5C5688773133}"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BF51F3-3340-4698-9061-663CD62ED0E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04217ED-1B29-4C67-BD8C-5C5688773133}" type="datetimeFigureOut">
              <a:rPr lang="en-GB" smtClean="0"/>
              <a:t>09/01/2021</a:t>
            </a:fld>
            <a:endParaRPr lang="en-GB"/>
          </a:p>
        </p:txBody>
      </p:sp>
      <p:sp>
        <p:nvSpPr>
          <p:cNvPr id="15" name="Slide Number Placeholder 14"/>
          <p:cNvSpPr>
            <a:spLocks noGrp="1"/>
          </p:cNvSpPr>
          <p:nvPr>
            <p:ph type="sldNum" sz="quarter" idx="15"/>
          </p:nvPr>
        </p:nvSpPr>
        <p:spPr/>
        <p:txBody>
          <a:bodyPr/>
          <a:lstStyle>
            <a:lvl1pPr algn="ctr">
              <a:defRPr/>
            </a:lvl1pPr>
          </a:lstStyle>
          <a:p>
            <a:fld id="{47BF51F3-3340-4698-9061-663CD62ED0EE}" type="slidenum">
              <a:rPr lang="en-GB" smtClean="0"/>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4217ED-1B29-4C67-BD8C-5C5688773133}"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BF51F3-3340-4698-9061-663CD62ED0EE}" type="slidenum">
              <a:rPr lang="en-GB" smtClean="0"/>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04217ED-1B29-4C67-BD8C-5C5688773133}"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BF51F3-3340-4698-9061-663CD62ED0EE}" type="slidenum">
              <a:rPr lang="en-GB" smtClean="0"/>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7BF51F3-3340-4698-9061-663CD62ED0EE}" type="slidenum">
              <a:rPr lang="en-GB" smtClean="0"/>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804217ED-1B29-4C67-BD8C-5C5688773133}" type="datetimeFigureOut">
              <a:rPr lang="en-GB" smtClean="0"/>
              <a:t>09/01/2021</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4217ED-1B29-4C67-BD8C-5C5688773133}" type="datetimeFigureOut">
              <a:rPr lang="en-GB" smtClean="0"/>
              <a:t>09/01/2021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BF51F3-3340-4698-9061-663CD62ED0EE}" type="slidenum">
              <a:rPr lang="en-GB" smtClean="0"/>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217ED-1B29-4C67-BD8C-5C5688773133}" type="datetimeFigureOut">
              <a:rPr lang="en-GB" smtClean="0"/>
              <a:t>09/01/2021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BF51F3-3340-4698-9061-663CD62ED0E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04217ED-1B29-4C67-BD8C-5C5688773133}" type="datetimeFigureOut">
              <a:rPr lang="en-GB" smtClean="0"/>
              <a:t>09/01/2021</a:t>
            </a:fld>
            <a:endParaRPr lang="en-GB"/>
          </a:p>
        </p:txBody>
      </p:sp>
      <p:sp>
        <p:nvSpPr>
          <p:cNvPr id="9" name="Slide Number Placeholder 8"/>
          <p:cNvSpPr>
            <a:spLocks noGrp="1"/>
          </p:cNvSpPr>
          <p:nvPr>
            <p:ph type="sldNum" sz="quarter" idx="15"/>
          </p:nvPr>
        </p:nvSpPr>
        <p:spPr/>
        <p:txBody>
          <a:bodyPr/>
          <a:lstStyle/>
          <a:p>
            <a:fld id="{47BF51F3-3340-4698-9061-663CD62ED0EE}" type="slidenum">
              <a:rPr lang="en-GB" smtClean="0"/>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04217ED-1B29-4C67-BD8C-5C5688773133}" type="datetimeFigureOut">
              <a:rPr lang="en-GB" smtClean="0"/>
              <a:t>09/01/2021</a:t>
            </a:fld>
            <a:endParaRPr lang="en-GB"/>
          </a:p>
        </p:txBody>
      </p:sp>
      <p:sp>
        <p:nvSpPr>
          <p:cNvPr id="9" name="Slide Number Placeholder 8"/>
          <p:cNvSpPr>
            <a:spLocks noGrp="1"/>
          </p:cNvSpPr>
          <p:nvPr>
            <p:ph type="sldNum" sz="quarter" idx="11"/>
          </p:nvPr>
        </p:nvSpPr>
        <p:spPr/>
        <p:txBody>
          <a:bodyPr/>
          <a:lstStyle/>
          <a:p>
            <a:fld id="{47BF51F3-3340-4698-9061-663CD62ED0EE}"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04217ED-1B29-4C67-BD8C-5C5688773133}" type="datetimeFigureOut">
              <a:rPr lang="en-GB" smtClean="0"/>
              <a:t>09/01/2021</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7BF51F3-3340-4698-9061-663CD62ED0EE}" type="slidenum">
              <a:rPr lang="en-GB" smtClean="0"/>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topics/zwmpfg8/articles/zqbnfg8" TargetMode="External"/><Relationship Id="rId2" Type="http://schemas.openxmlformats.org/officeDocument/2006/relationships/hyperlink" Target="https://www.ducksters.com/history/ancient_rome_army_legions.php"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s://www.dkfindout.com/uk/history/ancient-rome/roman-army/" TargetMode="External"/><Relationship Id="rId4" Type="http://schemas.openxmlformats.org/officeDocument/2006/relationships/hyperlink" Target="https://primaryfacts.com/1177/roman-soldier-fac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784" y="332656"/>
            <a:ext cx="7756263" cy="3384376"/>
          </a:xfrm>
        </p:spPr>
        <p:txBody>
          <a:bodyPr>
            <a:noAutofit/>
          </a:bodyPr>
          <a:lstStyle/>
          <a:p>
            <a:pPr algn="ctr"/>
            <a:r>
              <a:rPr lang="en-GB" sz="4400" dirty="0" smtClean="0"/>
              <a:t>Class 3 Week 2 </a:t>
            </a:r>
            <a:br>
              <a:rPr lang="en-GB" sz="4400" dirty="0" smtClean="0"/>
            </a:br>
            <a:r>
              <a:rPr lang="en-GB" sz="4400" dirty="0" smtClean="0"/>
              <a:t>Writing Activities</a:t>
            </a:r>
            <a:br>
              <a:rPr lang="en-GB" sz="4400" dirty="0" smtClean="0"/>
            </a:br>
            <a:r>
              <a:rPr lang="en-GB" sz="4400" dirty="0" smtClean="0"/>
              <a:t/>
            </a:r>
            <a:br>
              <a:rPr lang="en-GB" sz="4400" dirty="0" smtClean="0"/>
            </a:br>
            <a:r>
              <a:rPr lang="en-GB" sz="4400" dirty="0" smtClean="0"/>
              <a:t>Thursday and Friday</a:t>
            </a:r>
            <a:br>
              <a:rPr lang="en-GB" sz="4400" dirty="0" smtClean="0"/>
            </a:br>
            <a:r>
              <a:rPr lang="en-GB" sz="4400" dirty="0" smtClean="0"/>
              <a:t>Roman Soldiers</a:t>
            </a:r>
            <a:endParaRPr lang="en-GB" sz="44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789040"/>
            <a:ext cx="4780984" cy="2699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20956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5am</a:t>
            </a:r>
            <a:endParaRPr lang="en-GB" dirty="0"/>
          </a:p>
        </p:txBody>
      </p:sp>
      <p:sp>
        <p:nvSpPr>
          <p:cNvPr id="3" name="Text Placeholder 2"/>
          <p:cNvSpPr>
            <a:spLocks noGrp="1"/>
          </p:cNvSpPr>
          <p:nvPr>
            <p:ph type="body" sz="half" idx="2"/>
          </p:nvPr>
        </p:nvSpPr>
        <p:spPr/>
        <p:txBody>
          <a:bodyPr>
            <a:normAutofit/>
          </a:bodyPr>
          <a:lstStyle/>
          <a:p>
            <a:r>
              <a:rPr lang="en-GB" dirty="0"/>
              <a:t>It is 5am and we are all ready and packed to carry on our journey. We need to get a move on if we are go to reach Richborough by Wednesday. </a:t>
            </a:r>
            <a:endParaRPr lang="en-GB" dirty="0" smtClean="0"/>
          </a:p>
        </p:txBody>
      </p:sp>
      <p:pic>
        <p:nvPicPr>
          <p:cNvPr id="3074" name="Picture 2" descr="http://microsites2.segfl.org.uk/library/1242148536/kit.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394" r="739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84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10am</a:t>
            </a:r>
            <a:endParaRPr lang="en-GB" dirty="0"/>
          </a:p>
        </p:txBody>
      </p:sp>
      <p:sp>
        <p:nvSpPr>
          <p:cNvPr id="4" name="Text Placeholder 3"/>
          <p:cNvSpPr>
            <a:spLocks noGrp="1"/>
          </p:cNvSpPr>
          <p:nvPr>
            <p:ph type="body" sz="half" idx="2"/>
          </p:nvPr>
        </p:nvSpPr>
        <p:spPr/>
        <p:txBody>
          <a:bodyPr/>
          <a:lstStyle/>
          <a:p>
            <a:r>
              <a:rPr lang="en-GB" dirty="0" smtClean="0"/>
              <a:t>We’ll need to carry on marching all day before we get to rest.</a:t>
            </a:r>
          </a:p>
          <a:p>
            <a:r>
              <a:rPr lang="en-GB" dirty="0" smtClean="0"/>
              <a:t> If we move too slowly or complain our Centurion will beat us with a vine stick!</a:t>
            </a:r>
            <a:endParaRPr lang="en-GB" dirty="0"/>
          </a:p>
        </p:txBody>
      </p:sp>
      <p:pic>
        <p:nvPicPr>
          <p:cNvPr id="4107" name="Picture 11" descr="http://microsites2.segfl.org.uk/library/1242640018/walk.jpg"/>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9535" b="-1953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98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152" y="457200"/>
            <a:ext cx="2746648" cy="1066800"/>
          </a:xfrm>
        </p:spPr>
        <p:txBody>
          <a:bodyPr/>
          <a:lstStyle/>
          <a:p>
            <a:r>
              <a:rPr lang="en-GB" dirty="0" smtClean="0"/>
              <a:t>12pm</a:t>
            </a:r>
            <a:endParaRPr lang="en-GB" dirty="0"/>
          </a:p>
        </p:txBody>
      </p:sp>
      <p:sp>
        <p:nvSpPr>
          <p:cNvPr id="4" name="Text Placeholder 3"/>
          <p:cNvSpPr>
            <a:spLocks noGrp="1"/>
          </p:cNvSpPr>
          <p:nvPr>
            <p:ph type="body" sz="half" idx="2"/>
          </p:nvPr>
        </p:nvSpPr>
        <p:spPr>
          <a:xfrm>
            <a:off x="5868144" y="1600200"/>
            <a:ext cx="2818656" cy="4419600"/>
          </a:xfrm>
        </p:spPr>
        <p:txBody>
          <a:bodyPr/>
          <a:lstStyle/>
          <a:p>
            <a:r>
              <a:rPr lang="en-GB" dirty="0"/>
              <a:t>It feels so great to have a rest from carrying the equipment. </a:t>
            </a:r>
            <a:endParaRPr lang="en-GB" dirty="0" smtClean="0"/>
          </a:p>
          <a:p>
            <a:r>
              <a:rPr lang="en-GB" dirty="0" smtClean="0"/>
              <a:t>My </a:t>
            </a:r>
            <a:r>
              <a:rPr lang="en-GB" dirty="0"/>
              <a:t>equipment weighs about 30kg. (That’s the weight of an average 8 year old!!!! – imagine giving one a piggy-back all the way from Hadrian's Wall to Richborough!!!) </a:t>
            </a:r>
          </a:p>
        </p:txBody>
      </p:sp>
      <p:pic>
        <p:nvPicPr>
          <p:cNvPr id="6146" name="Picture 2" descr="http://microsites2.segfl.org.uk/library/1242309859/shoe.jpg"/>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1910" r="-1191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5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3pm</a:t>
            </a:r>
            <a:endParaRPr lang="en-GB" dirty="0"/>
          </a:p>
        </p:txBody>
      </p:sp>
      <p:sp>
        <p:nvSpPr>
          <p:cNvPr id="4" name="Text Placeholder 3"/>
          <p:cNvSpPr>
            <a:spLocks noGrp="1"/>
          </p:cNvSpPr>
          <p:nvPr>
            <p:ph type="body" sz="half" idx="2"/>
          </p:nvPr>
        </p:nvSpPr>
        <p:spPr/>
        <p:txBody>
          <a:bodyPr>
            <a:normAutofit/>
          </a:bodyPr>
          <a:lstStyle/>
          <a:p>
            <a:r>
              <a:rPr lang="en-GB" dirty="0" smtClean="0"/>
              <a:t>We’ve arrived at camp but we can’t rest yet!</a:t>
            </a:r>
          </a:p>
          <a:p>
            <a:r>
              <a:rPr lang="en-GB" dirty="0" smtClean="0"/>
              <a:t>We need to put up our tent. A </a:t>
            </a:r>
            <a:r>
              <a:rPr lang="en-GB" dirty="0"/>
              <a:t>pony carried the tent for us. The tent weighs over </a:t>
            </a:r>
            <a:r>
              <a:rPr lang="en-GB" dirty="0" smtClean="0"/>
              <a:t>40kg and </a:t>
            </a:r>
            <a:r>
              <a:rPr lang="en-GB" dirty="0"/>
              <a:t>is made from seventy seven large goatskins. </a:t>
            </a:r>
          </a:p>
        </p:txBody>
      </p:sp>
      <p:pic>
        <p:nvPicPr>
          <p:cNvPr id="5122" name="Picture 2" descr="http://microsites2.segfl.org.uk/library/1242309928/tentcl.jpg"/>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2534" b="-1253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68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4pm</a:t>
            </a:r>
            <a:endParaRPr lang="en-GB" dirty="0"/>
          </a:p>
        </p:txBody>
      </p:sp>
      <p:sp>
        <p:nvSpPr>
          <p:cNvPr id="4" name="Text Placeholder 3"/>
          <p:cNvSpPr>
            <a:spLocks noGrp="1"/>
          </p:cNvSpPr>
          <p:nvPr>
            <p:ph type="body" sz="half" idx="2"/>
          </p:nvPr>
        </p:nvSpPr>
        <p:spPr/>
        <p:txBody>
          <a:bodyPr/>
          <a:lstStyle/>
          <a:p>
            <a:r>
              <a:rPr lang="en-GB" dirty="0"/>
              <a:t>It is my turn to do the first guard duty this evening. </a:t>
            </a:r>
            <a:endParaRPr lang="en-GB" dirty="0" smtClean="0"/>
          </a:p>
          <a:p>
            <a:r>
              <a:rPr lang="en-GB" dirty="0" smtClean="0"/>
              <a:t>Even </a:t>
            </a:r>
            <a:r>
              <a:rPr lang="en-GB" dirty="0"/>
              <a:t>though we are all tired from the </a:t>
            </a:r>
            <a:r>
              <a:rPr lang="en-GB" dirty="0" smtClean="0"/>
              <a:t>march, </a:t>
            </a:r>
            <a:r>
              <a:rPr lang="en-GB" dirty="0"/>
              <a:t>we still have our duties to perform. We also need to clean our armour and make more bread. We eat bread with all our meals.</a:t>
            </a:r>
          </a:p>
        </p:txBody>
      </p:sp>
      <p:pic>
        <p:nvPicPr>
          <p:cNvPr id="8194" name="Picture 2" descr="http://microsites2.segfl.org.uk/library/1242637913/guarda.jpg"/>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435" r="-143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74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8pm</a:t>
            </a:r>
            <a:endParaRPr lang="en-GB" dirty="0"/>
          </a:p>
        </p:txBody>
      </p:sp>
      <p:sp>
        <p:nvSpPr>
          <p:cNvPr id="4" name="Text Placeholder 3"/>
          <p:cNvSpPr>
            <a:spLocks noGrp="1"/>
          </p:cNvSpPr>
          <p:nvPr>
            <p:ph type="body" sz="half" idx="2"/>
          </p:nvPr>
        </p:nvSpPr>
        <p:spPr/>
        <p:txBody>
          <a:bodyPr/>
          <a:lstStyle/>
          <a:p>
            <a:r>
              <a:rPr lang="en-GB" dirty="0" smtClean="0"/>
              <a:t>Even though I’m on guard duty, my comrades who are off duty will get to relax by playing some board games or reading a book.</a:t>
            </a:r>
            <a:endParaRPr lang="en-GB" dirty="0"/>
          </a:p>
        </p:txBody>
      </p:sp>
      <p:pic>
        <p:nvPicPr>
          <p:cNvPr id="9218" name="Picture 2" descr="http://www.romanobritain.org/2-arl_life/roman_life_art/Roman-Board-game.jpg"/>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28381" b="-2838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0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260648"/>
            <a:ext cx="8568952" cy="6463308"/>
          </a:xfrm>
          <a:prstGeom prst="rect">
            <a:avLst/>
          </a:prstGeom>
          <a:noFill/>
        </p:spPr>
        <p:txBody>
          <a:bodyPr wrap="square" rtlCol="0">
            <a:spAutoFit/>
          </a:bodyPr>
          <a:lstStyle/>
          <a:p>
            <a:r>
              <a:rPr lang="en-GB" dirty="0" smtClean="0"/>
              <a:t>Dear Diary,</a:t>
            </a:r>
          </a:p>
          <a:p>
            <a:endParaRPr lang="en-GB" dirty="0"/>
          </a:p>
          <a:p>
            <a:r>
              <a:rPr lang="en-GB" dirty="0" smtClean="0"/>
              <a:t>Today has been so tiring! Our generals woke us up extremely early so that we could begin working on a new road. I crawled out of bed and rubbed the sleep from my eyes. After eating my breakfast with the seven other men from my tent, I was grateful that it wasn’t my turn to wash up!</a:t>
            </a:r>
          </a:p>
          <a:p>
            <a:endParaRPr lang="en-GB" dirty="0" smtClean="0"/>
          </a:p>
          <a:p>
            <a:r>
              <a:rPr lang="en-GB" dirty="0" smtClean="0"/>
              <a:t>All morning, I worked tirelessly to build the road. Each stone had to be cut to exactly the correct size and shape and when I lifted them, the sheer weight of them made my legs tremble and my back ache tremendously. </a:t>
            </a:r>
          </a:p>
          <a:p>
            <a:endParaRPr lang="en-GB" dirty="0" smtClean="0"/>
          </a:p>
          <a:p>
            <a:r>
              <a:rPr lang="en-GB" dirty="0" smtClean="0"/>
              <a:t>After a few hours working on the road, the Generals commanded us to stop and ordered us to begin our training. We marched for 20 miles whilst carrying all of our spare clothes, swords, shields, cooking equipment and even our tent! My arms are aching from practising attacking, refining our different formations and learning more about our sword fighting skills. It sounds fun and exciting but believe me…my arms were really aching by the end! I was so relieved to arrive back at camp for we were exhausted and ready to eat. The food is good but we have to pay for it.</a:t>
            </a:r>
          </a:p>
          <a:p>
            <a:endParaRPr lang="en-GB" dirty="0" smtClean="0"/>
          </a:p>
          <a:p>
            <a:r>
              <a:rPr lang="en-GB" dirty="0" smtClean="0"/>
              <a:t>Now it is late. </a:t>
            </a:r>
            <a:r>
              <a:rPr lang="en-GB" dirty="0"/>
              <a:t>The camp fires will soon be put </a:t>
            </a:r>
            <a:r>
              <a:rPr lang="en-GB" dirty="0" smtClean="0"/>
              <a:t>out so myself and the seven men in my tent retire to bed. It is crowded and hot although this does keep us warm!</a:t>
            </a:r>
          </a:p>
          <a:p>
            <a:r>
              <a:rPr lang="en-GB" dirty="0" smtClean="0"/>
              <a:t>Tonight, I am missing my family. I thought joining the army and invading countries would be fun but I am somewhat now questioning my actions.</a:t>
            </a:r>
          </a:p>
        </p:txBody>
      </p:sp>
    </p:spTree>
    <p:extLst>
      <p:ext uri="{BB962C8B-B14F-4D97-AF65-F5344CB8AC3E}">
        <p14:creationId xmlns:p14="http://schemas.microsoft.com/office/powerpoint/2010/main" val="115793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273"/>
            <a:ext cx="6120612" cy="2772683"/>
          </a:xfrm>
          <a:prstGeom prst="rect">
            <a:avLst/>
          </a:prstGeom>
        </p:spPr>
      </p:pic>
      <p:pic>
        <p:nvPicPr>
          <p:cNvPr id="3" name="Picture 2"/>
          <p:cNvPicPr>
            <a:picLocks noChangeAspect="1"/>
          </p:cNvPicPr>
          <p:nvPr/>
        </p:nvPicPr>
        <p:blipFill rotWithShape="1">
          <a:blip r:embed="rId3"/>
          <a:srcRect r="21007" b="46734"/>
          <a:stretch/>
        </p:blipFill>
        <p:spPr>
          <a:xfrm>
            <a:off x="1619672" y="3501008"/>
            <a:ext cx="7024264" cy="2664296"/>
          </a:xfrm>
          <a:prstGeom prst="rect">
            <a:avLst/>
          </a:prstGeom>
        </p:spPr>
      </p:pic>
      <p:sp>
        <p:nvSpPr>
          <p:cNvPr id="4" name="Right Arrow 3"/>
          <p:cNvSpPr/>
          <p:nvPr/>
        </p:nvSpPr>
        <p:spPr>
          <a:xfrm rot="19589849">
            <a:off x="1679323" y="1816266"/>
            <a:ext cx="1584176" cy="43204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Right Arrow 4"/>
          <p:cNvSpPr/>
          <p:nvPr/>
        </p:nvSpPr>
        <p:spPr>
          <a:xfrm rot="409303">
            <a:off x="2935868" y="4950792"/>
            <a:ext cx="1584176" cy="43204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Right Arrow 5"/>
          <p:cNvSpPr/>
          <p:nvPr/>
        </p:nvSpPr>
        <p:spPr>
          <a:xfrm rot="9174913">
            <a:off x="6599716" y="4706395"/>
            <a:ext cx="1584176" cy="43204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TextBox 6"/>
          <p:cNvSpPr txBox="1"/>
          <p:nvPr/>
        </p:nvSpPr>
        <p:spPr>
          <a:xfrm>
            <a:off x="6588223" y="389136"/>
            <a:ext cx="2304256" cy="3046988"/>
          </a:xfrm>
          <a:prstGeom prst="rect">
            <a:avLst/>
          </a:prstGeom>
          <a:noFill/>
        </p:spPr>
        <p:txBody>
          <a:bodyPr wrap="square" rtlCol="0">
            <a:spAutoFit/>
          </a:bodyPr>
          <a:lstStyle/>
          <a:p>
            <a:pPr algn="ctr"/>
            <a:r>
              <a:rPr lang="en-GB" sz="2400" b="1" dirty="0" smtClean="0"/>
              <a:t>Thursday Roman Soldier Research</a:t>
            </a:r>
          </a:p>
          <a:p>
            <a:pPr algn="ctr"/>
            <a:endParaRPr lang="en-GB" sz="2400" b="1" dirty="0"/>
          </a:p>
          <a:p>
            <a:pPr algn="ctr"/>
            <a:r>
              <a:rPr lang="en-GB" sz="2400" b="1" dirty="0" smtClean="0"/>
              <a:t>Collaboration Activity on TEAMS</a:t>
            </a:r>
            <a:endParaRPr lang="en-GB" sz="2400" b="1" dirty="0"/>
          </a:p>
        </p:txBody>
      </p:sp>
    </p:spTree>
    <p:extLst>
      <p:ext uri="{BB962C8B-B14F-4D97-AF65-F5344CB8AC3E}">
        <p14:creationId xmlns:p14="http://schemas.microsoft.com/office/powerpoint/2010/main" val="364503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6672"/>
            <a:ext cx="6431837" cy="6012701"/>
          </a:xfrm>
          <a:prstGeom prst="rect">
            <a:avLst/>
          </a:prstGeom>
        </p:spPr>
      </p:pic>
      <p:sp>
        <p:nvSpPr>
          <p:cNvPr id="3" name="Right Arrow 2"/>
          <p:cNvSpPr/>
          <p:nvPr/>
        </p:nvSpPr>
        <p:spPr>
          <a:xfrm rot="10800000">
            <a:off x="3203848" y="4509120"/>
            <a:ext cx="1584176" cy="43204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90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7704856" cy="3139321"/>
          </a:xfrm>
          <a:prstGeom prst="rect">
            <a:avLst/>
          </a:prstGeom>
          <a:solidFill>
            <a:schemeClr val="tx1"/>
          </a:solidFill>
        </p:spPr>
        <p:txBody>
          <a:bodyPr wrap="square" rtlCol="0">
            <a:spAutoFit/>
          </a:bodyPr>
          <a:lstStyle/>
          <a:p>
            <a:r>
              <a:rPr lang="en-GB" dirty="0" smtClean="0">
                <a:solidFill>
                  <a:srgbClr val="FF0000"/>
                </a:solidFill>
              </a:rPr>
              <a:t>Here are some websites that you can use as a starting point.</a:t>
            </a:r>
          </a:p>
          <a:p>
            <a:endParaRPr lang="en-GB" dirty="0"/>
          </a:p>
          <a:p>
            <a:r>
              <a:rPr lang="en-GB" dirty="0">
                <a:hlinkClick r:id="rId2"/>
              </a:rPr>
              <a:t>https://</a:t>
            </a:r>
            <a:r>
              <a:rPr lang="en-GB" dirty="0" smtClean="0">
                <a:hlinkClick r:id="rId2"/>
              </a:rPr>
              <a:t>www.ducksters.com/history/ancient_rome_army_legions.php</a:t>
            </a:r>
            <a:r>
              <a:rPr lang="en-GB" dirty="0" smtClean="0"/>
              <a:t> </a:t>
            </a:r>
          </a:p>
          <a:p>
            <a:endParaRPr lang="en-GB" dirty="0"/>
          </a:p>
          <a:p>
            <a:r>
              <a:rPr lang="en-GB" dirty="0">
                <a:hlinkClick r:id="rId3"/>
              </a:rPr>
              <a:t>https://</a:t>
            </a:r>
            <a:r>
              <a:rPr lang="en-GB" dirty="0" smtClean="0">
                <a:hlinkClick r:id="rId3"/>
              </a:rPr>
              <a:t>www.bbc.co.uk/bitesize/topics/zwmpfg8/articles/zqbnfg8</a:t>
            </a:r>
            <a:r>
              <a:rPr lang="en-GB" dirty="0" smtClean="0"/>
              <a:t> </a:t>
            </a:r>
          </a:p>
          <a:p>
            <a:endParaRPr lang="en-GB" dirty="0"/>
          </a:p>
          <a:p>
            <a:r>
              <a:rPr lang="en-GB" dirty="0">
                <a:hlinkClick r:id="rId4"/>
              </a:rPr>
              <a:t>https://primaryfacts.com/1177/roman-soldier-facts</a:t>
            </a:r>
            <a:r>
              <a:rPr lang="en-GB" dirty="0" smtClean="0">
                <a:hlinkClick r:id="rId4"/>
              </a:rPr>
              <a:t>/</a:t>
            </a:r>
            <a:r>
              <a:rPr lang="en-GB" dirty="0" smtClean="0"/>
              <a:t> </a:t>
            </a:r>
          </a:p>
          <a:p>
            <a:endParaRPr lang="en-GB" dirty="0"/>
          </a:p>
          <a:p>
            <a:r>
              <a:rPr lang="en-GB" dirty="0">
                <a:hlinkClick r:id="rId5"/>
              </a:rPr>
              <a:t>https://www.dkfindout.com/uk/history/ancient-rome/roman-army</a:t>
            </a:r>
            <a:r>
              <a:rPr lang="en-GB" dirty="0" smtClean="0">
                <a:hlinkClick r:id="rId5"/>
              </a:rPr>
              <a:t>/</a:t>
            </a:r>
            <a:r>
              <a:rPr lang="en-GB" dirty="0" smtClean="0"/>
              <a:t> </a:t>
            </a:r>
          </a:p>
          <a:p>
            <a:endParaRPr lang="en-GB" dirty="0"/>
          </a:p>
          <a:p>
            <a:endParaRPr lang="en-GB" dirty="0"/>
          </a:p>
        </p:txBody>
      </p:sp>
      <p:pic>
        <p:nvPicPr>
          <p:cNvPr id="2050" name="Picture 2" descr="The Roman Army | Teaching Resour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3717032"/>
            <a:ext cx="3744416" cy="281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532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89136"/>
            <a:ext cx="8496943" cy="830997"/>
          </a:xfrm>
          <a:prstGeom prst="rect">
            <a:avLst/>
          </a:prstGeom>
          <a:noFill/>
        </p:spPr>
        <p:txBody>
          <a:bodyPr wrap="square" rtlCol="0">
            <a:spAutoFit/>
          </a:bodyPr>
          <a:lstStyle/>
          <a:p>
            <a:pPr algn="ctr"/>
            <a:r>
              <a:rPr lang="en-GB" sz="2400" b="1" dirty="0" smtClean="0"/>
              <a:t>Friday Roman Soldier Diary Entry</a:t>
            </a:r>
          </a:p>
          <a:p>
            <a:pPr algn="ctr"/>
            <a:endParaRPr lang="en-GB" sz="2400" b="1" dirty="0"/>
          </a:p>
        </p:txBody>
      </p:sp>
      <p:pic>
        <p:nvPicPr>
          <p:cNvPr id="3074" name="Picture 2" descr="3.4 - Roman Soldiers - The Ancient Rom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14537">
            <a:off x="4444624" y="1632490"/>
            <a:ext cx="4195134" cy="31685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800-Year Old Letter Written By A Roman Legionary Is Poignant"/>
          <p:cNvPicPr>
            <a:picLocks noChangeAspect="1" noChangeArrowheads="1"/>
          </p:cNvPicPr>
          <p:nvPr/>
        </p:nvPicPr>
        <p:blipFill rotWithShape="1">
          <a:blip r:embed="rId3">
            <a:extLst>
              <a:ext uri="{28A0092B-C50C-407E-A947-70E740481C1C}">
                <a14:useLocalDpi xmlns:a14="http://schemas.microsoft.com/office/drawing/2010/main" val="0"/>
              </a:ext>
            </a:extLst>
          </a:blip>
          <a:srcRect l="14594" r="15354"/>
          <a:stretch/>
        </p:blipFill>
        <p:spPr bwMode="auto">
          <a:xfrm rot="20703949">
            <a:off x="424314" y="1700808"/>
            <a:ext cx="3456385" cy="28386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10 Interesting Facts On The Ancient Roman Army | Learnodo Newton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4581128"/>
            <a:ext cx="5429399" cy="203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432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8064896" cy="5693866"/>
          </a:xfrm>
          <a:prstGeom prst="rect">
            <a:avLst/>
          </a:prstGeom>
          <a:noFill/>
        </p:spPr>
        <p:txBody>
          <a:bodyPr wrap="square" rtlCol="0">
            <a:spAutoFit/>
          </a:bodyPr>
          <a:lstStyle/>
          <a:p>
            <a:r>
              <a:rPr lang="en-GB" sz="2800" dirty="0" smtClean="0"/>
              <a:t>For your activity today, have a go at writing a diary entry from a Roman soldier’s point of view. </a:t>
            </a:r>
          </a:p>
          <a:p>
            <a:endParaRPr lang="en-GB" sz="2800" dirty="0"/>
          </a:p>
          <a:p>
            <a:r>
              <a:rPr lang="en-GB" sz="2800" dirty="0" smtClean="0"/>
              <a:t>You can use information from your class’ research yesterday as well as the information on the following slides which show a ‘Day in the Life of a Roman Soldier’.</a:t>
            </a:r>
          </a:p>
          <a:p>
            <a:endParaRPr lang="en-GB" sz="2800" dirty="0"/>
          </a:p>
          <a:p>
            <a:r>
              <a:rPr lang="en-GB" sz="2800" dirty="0" smtClean="0"/>
              <a:t>Your diary should include details of some of the activities that would be part of their usual day to highlight what it must have been like.</a:t>
            </a:r>
          </a:p>
          <a:p>
            <a:endParaRPr lang="en-GB" sz="2800" dirty="0"/>
          </a:p>
          <a:p>
            <a:r>
              <a:rPr lang="en-GB" sz="2800" dirty="0" smtClean="0"/>
              <a:t>There is also an example of a diary to help you!</a:t>
            </a:r>
            <a:endParaRPr lang="en-GB" sz="2800" dirty="0"/>
          </a:p>
        </p:txBody>
      </p:sp>
    </p:spTree>
    <p:extLst>
      <p:ext uri="{BB962C8B-B14F-4D97-AF65-F5344CB8AC3E}">
        <p14:creationId xmlns:p14="http://schemas.microsoft.com/office/powerpoint/2010/main" val="847950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84679"/>
            <a:ext cx="5580612" cy="5149552"/>
          </a:xfrm>
        </p:spPr>
        <p:txBody>
          <a:bodyPr>
            <a:normAutofit fontScale="47500" lnSpcReduction="20000"/>
          </a:bodyPr>
          <a:lstStyle/>
          <a:p>
            <a:pPr marL="82296" indent="0">
              <a:buNone/>
            </a:pPr>
            <a:r>
              <a:rPr lang="en-GB" sz="3300" dirty="0" smtClean="0"/>
              <a:t>I </a:t>
            </a:r>
            <a:r>
              <a:rPr lang="en-GB" sz="3300" dirty="0"/>
              <a:t>am Marcus, a soldier of Legion XX Invictus. Emperor, Claudius, sent my legion and three others to Britannia, in the third year of his reign - That was in 43AD to you. </a:t>
            </a:r>
          </a:p>
          <a:p>
            <a:pPr marL="82296" indent="0">
              <a:buNone/>
            </a:pPr>
            <a:r>
              <a:rPr lang="en-GB" sz="3300" dirty="0"/>
              <a:t>Part of our job was to build a Roman province here</a:t>
            </a:r>
            <a:r>
              <a:rPr lang="en-GB" sz="3300" dirty="0" smtClean="0"/>
              <a:t>.</a:t>
            </a:r>
            <a:endParaRPr lang="en-GB" sz="3300" dirty="0"/>
          </a:p>
          <a:p>
            <a:pPr marL="82296" indent="0">
              <a:buNone/>
            </a:pPr>
            <a:r>
              <a:rPr lang="en-GB" sz="3300" dirty="0"/>
              <a:t>It was a lot of hard work building a province in Britannia. Most of the people who lived there, the Celtic tribes, did not like us taking control of their lands. </a:t>
            </a:r>
          </a:p>
          <a:p>
            <a:pPr marL="82296" indent="0">
              <a:buNone/>
            </a:pPr>
            <a:r>
              <a:rPr lang="en-GB" sz="3300" dirty="0"/>
              <a:t>The first job we had after landing at Richborough, was to build a long wall and ditch to defend the </a:t>
            </a:r>
            <a:r>
              <a:rPr lang="en-GB" sz="3300" dirty="0" smtClean="0"/>
              <a:t>harbour </a:t>
            </a:r>
            <a:r>
              <a:rPr lang="en-GB" sz="3300" dirty="0"/>
              <a:t>the navy was building</a:t>
            </a:r>
            <a:r>
              <a:rPr lang="en-GB" sz="3300" dirty="0" smtClean="0"/>
              <a:t>.</a:t>
            </a:r>
            <a:endParaRPr lang="en-GB" sz="3300" dirty="0"/>
          </a:p>
          <a:p>
            <a:pPr marL="82296" indent="0">
              <a:buNone/>
            </a:pPr>
            <a:r>
              <a:rPr lang="en-GB" sz="3300" dirty="0"/>
              <a:t>Next, we built roads so we could travel quickly around our newly acquired land. We built forts to defend the land and towns for our people and the Celts who joined us</a:t>
            </a:r>
            <a:r>
              <a:rPr lang="en-GB" sz="3300" dirty="0" smtClean="0"/>
              <a:t>.</a:t>
            </a:r>
            <a:endParaRPr lang="en-GB" sz="3300" dirty="0"/>
          </a:p>
          <a:p>
            <a:pPr marL="82296" indent="0">
              <a:buNone/>
            </a:pPr>
            <a:r>
              <a:rPr lang="en-GB" sz="3300" dirty="0"/>
              <a:t>The biggest defence we built to protect Roman England from the tribes who lived in Scotland was Hadrian's wall. The wall stretched 117 </a:t>
            </a:r>
            <a:r>
              <a:rPr lang="en-GB" sz="3300" dirty="0" smtClean="0"/>
              <a:t>kilometres </a:t>
            </a:r>
            <a:r>
              <a:rPr lang="en-GB" sz="3300" dirty="0"/>
              <a:t>(73 miles) from the west coast to the east coast of England. We built it so well that even today, almost 2,000 years later, you still can see parts of it.</a:t>
            </a:r>
          </a:p>
          <a:p>
            <a:endParaRPr lang="en-GB" dirty="0"/>
          </a:p>
          <a:p>
            <a:endParaRPr lang="en-GB" dirty="0"/>
          </a:p>
        </p:txBody>
      </p:sp>
      <p:sp>
        <p:nvSpPr>
          <p:cNvPr id="2" name="Title 1"/>
          <p:cNvSpPr>
            <a:spLocks noGrp="1"/>
          </p:cNvSpPr>
          <p:nvPr>
            <p:ph type="title"/>
          </p:nvPr>
        </p:nvSpPr>
        <p:spPr>
          <a:xfrm>
            <a:off x="539552" y="269776"/>
            <a:ext cx="7818072" cy="1143000"/>
          </a:xfrm>
        </p:spPr>
        <p:txBody>
          <a:bodyPr/>
          <a:lstStyle/>
          <a:p>
            <a:r>
              <a:rPr lang="en-GB" dirty="0" smtClean="0"/>
              <a:t>Greetings!</a:t>
            </a:r>
            <a:endParaRPr lang="en-GB" dirty="0"/>
          </a:p>
        </p:txBody>
      </p:sp>
      <p:pic>
        <p:nvPicPr>
          <p:cNvPr id="1027" name="Picture 3" descr="Roman Sold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220" y="1412776"/>
            <a:ext cx="2314575"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13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8pm</a:t>
            </a:r>
            <a:endParaRPr lang="en-GB" dirty="0"/>
          </a:p>
        </p:txBody>
      </p:sp>
      <p:sp>
        <p:nvSpPr>
          <p:cNvPr id="4" name="Text Placeholder 3"/>
          <p:cNvSpPr>
            <a:spLocks noGrp="1"/>
          </p:cNvSpPr>
          <p:nvPr>
            <p:ph type="body" sz="half" idx="2"/>
          </p:nvPr>
        </p:nvSpPr>
        <p:spPr/>
        <p:txBody>
          <a:bodyPr/>
          <a:lstStyle/>
          <a:p>
            <a:r>
              <a:rPr lang="en-GB" dirty="0"/>
              <a:t>Tonight we are having a hearty meal before we set off tomorrow. It is a long march down to Kent and we need to make sure we have the energy to walk it. I will also take some figs with me to eat on the way</a:t>
            </a:r>
            <a:r>
              <a:rPr lang="en-GB" dirty="0" smtClean="0"/>
              <a:t>.</a:t>
            </a:r>
            <a:endParaRPr lang="en-GB" dirty="0"/>
          </a:p>
        </p:txBody>
      </p:sp>
      <p:pic>
        <p:nvPicPr>
          <p:cNvPr id="7170" name="Picture 2" descr="http://microsites2.segfl.org.uk/library/1242309743/birds.jpg"/>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0433" b="-1043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69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8" y="457200"/>
            <a:ext cx="3322712" cy="1066800"/>
          </a:xfrm>
        </p:spPr>
        <p:txBody>
          <a:bodyPr/>
          <a:lstStyle/>
          <a:p>
            <a:r>
              <a:rPr lang="en-GB" dirty="0" smtClean="0"/>
              <a:t>4am - Sunrise</a:t>
            </a:r>
            <a:endParaRPr lang="en-GB" dirty="0"/>
          </a:p>
        </p:txBody>
      </p:sp>
      <p:sp>
        <p:nvSpPr>
          <p:cNvPr id="6" name="Text Placeholder 5"/>
          <p:cNvSpPr>
            <a:spLocks noGrp="1"/>
          </p:cNvSpPr>
          <p:nvPr>
            <p:ph type="body" sz="half" idx="2"/>
          </p:nvPr>
        </p:nvSpPr>
        <p:spPr>
          <a:xfrm>
            <a:off x="5364088" y="1600200"/>
            <a:ext cx="3322712" cy="4419600"/>
          </a:xfrm>
        </p:spPr>
        <p:txBody>
          <a:bodyPr>
            <a:normAutofit/>
          </a:bodyPr>
          <a:lstStyle/>
          <a:p>
            <a:r>
              <a:rPr lang="en-GB" dirty="0" smtClean="0"/>
              <a:t>We wake up at sunrise and start packing our things.</a:t>
            </a:r>
          </a:p>
          <a:p>
            <a:r>
              <a:rPr lang="en-GB" dirty="0" smtClean="0"/>
              <a:t>As well as all our armour, we’ll need to carry:</a:t>
            </a:r>
          </a:p>
          <a:p>
            <a:pPr marL="285750" indent="-285750">
              <a:spcAft>
                <a:spcPts val="0"/>
              </a:spcAft>
              <a:buFont typeface="Arial" panose="020B0604020202020204" pitchFamily="34" charset="0"/>
              <a:buChar char="•"/>
            </a:pPr>
            <a:r>
              <a:rPr lang="en-GB" dirty="0" smtClean="0"/>
              <a:t>spare clothes</a:t>
            </a:r>
          </a:p>
          <a:p>
            <a:pPr marL="285750" indent="-285750">
              <a:spcAft>
                <a:spcPts val="0"/>
              </a:spcAft>
              <a:buFont typeface="Arial" panose="020B0604020202020204" pitchFamily="34" charset="0"/>
              <a:buChar char="•"/>
            </a:pPr>
            <a:r>
              <a:rPr lang="en-GB" dirty="0"/>
              <a:t>f</a:t>
            </a:r>
            <a:r>
              <a:rPr lang="en-GB" dirty="0" smtClean="0"/>
              <a:t>ood rations</a:t>
            </a:r>
          </a:p>
          <a:p>
            <a:pPr marL="285750" indent="-285750">
              <a:spcAft>
                <a:spcPts val="0"/>
              </a:spcAft>
              <a:buFont typeface="Arial" panose="020B0604020202020204" pitchFamily="34" charset="0"/>
              <a:buChar char="•"/>
            </a:pPr>
            <a:r>
              <a:rPr lang="en-GB" dirty="0" smtClean="0"/>
              <a:t>a </a:t>
            </a:r>
            <a:r>
              <a:rPr lang="en-GB" dirty="0"/>
              <a:t>cooking </a:t>
            </a:r>
            <a:r>
              <a:rPr lang="en-GB" dirty="0" smtClean="0"/>
              <a:t>pot</a:t>
            </a:r>
          </a:p>
          <a:p>
            <a:pPr marL="285750" indent="-285750">
              <a:spcAft>
                <a:spcPts val="0"/>
              </a:spcAft>
              <a:buFont typeface="Arial" panose="020B0604020202020204" pitchFamily="34" charset="0"/>
              <a:buChar char="•"/>
            </a:pPr>
            <a:r>
              <a:rPr lang="en-GB" dirty="0" smtClean="0"/>
              <a:t>a </a:t>
            </a:r>
            <a:r>
              <a:rPr lang="en-GB" dirty="0"/>
              <a:t>short </a:t>
            </a:r>
            <a:r>
              <a:rPr lang="en-GB" dirty="0" smtClean="0"/>
              <a:t>spade</a:t>
            </a:r>
          </a:p>
          <a:p>
            <a:pPr marL="285750" indent="-285750">
              <a:spcAft>
                <a:spcPts val="0"/>
              </a:spcAft>
              <a:buFont typeface="Arial" panose="020B0604020202020204" pitchFamily="34" charset="0"/>
              <a:buChar char="•"/>
            </a:pPr>
            <a:r>
              <a:rPr lang="en-GB" dirty="0" smtClean="0"/>
              <a:t>two </a:t>
            </a:r>
            <a:r>
              <a:rPr lang="en-GB" dirty="0"/>
              <a:t>wooden stakes to help build a protective fence (palisade</a:t>
            </a:r>
            <a:r>
              <a:rPr lang="en-GB" dirty="0" smtClean="0"/>
              <a:t>).</a:t>
            </a:r>
            <a:endParaRPr lang="en-GB" dirty="0"/>
          </a:p>
        </p:txBody>
      </p:sp>
      <p:pic>
        <p:nvPicPr>
          <p:cNvPr id="11" name="Picture 4" descr="Getting ready (click to view full size)"/>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31490" r="-3149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0851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2993</TotalTime>
  <Words>970</Words>
  <Application>Microsoft Office PowerPoint</Application>
  <PresentationFormat>On-screen Show (4:3)</PresentationFormat>
  <Paragraphs>64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Constantia</vt:lpstr>
      <vt:lpstr>Wingdings 2</vt:lpstr>
      <vt:lpstr>Paper</vt:lpstr>
      <vt:lpstr>Class 3 Week 2  Writing Activities  Thursday and Friday Roman Soldiers</vt:lpstr>
      <vt:lpstr>PowerPoint Presentation</vt:lpstr>
      <vt:lpstr>PowerPoint Presentation</vt:lpstr>
      <vt:lpstr>PowerPoint Presentation</vt:lpstr>
      <vt:lpstr>PowerPoint Presentation</vt:lpstr>
      <vt:lpstr>PowerPoint Presentation</vt:lpstr>
      <vt:lpstr>Greetings!</vt:lpstr>
      <vt:lpstr>8pm</vt:lpstr>
      <vt:lpstr>4am - Sunrise</vt:lpstr>
      <vt:lpstr>5am</vt:lpstr>
      <vt:lpstr>10am</vt:lpstr>
      <vt:lpstr>12pm</vt:lpstr>
      <vt:lpstr>3pm</vt:lpstr>
      <vt:lpstr>4pm</vt:lpstr>
      <vt:lpstr>8pm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 Can I write a diary entry about the life of a Roman Soldier?</dc:title>
  <dc:creator>Hamish Arnold</dc:creator>
  <cp:lastModifiedBy>Emma Hill</cp:lastModifiedBy>
  <cp:revision>12</cp:revision>
  <dcterms:created xsi:type="dcterms:W3CDTF">2014-11-09T10:27:33Z</dcterms:created>
  <dcterms:modified xsi:type="dcterms:W3CDTF">2021-01-11T09:44:20Z</dcterms:modified>
</cp:coreProperties>
</file>