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3" r:id="rId3"/>
    <p:sldId id="264" r:id="rId4"/>
    <p:sldId id="271" r:id="rId5"/>
    <p:sldId id="272" r:id="rId6"/>
    <p:sldId id="267" r:id="rId7"/>
    <p:sldId id="27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 SemiBold" charset="0"/>
      <p:bold r:id="rId15"/>
    </p:embeddedFont>
    <p:embeddedFont>
      <p:font typeface="Twinkl" panose="020B0604020202020204" charset="0"/>
      <p:regular r:id="rId16"/>
      <p:bold r:id="rId17"/>
    </p:embeddedFont>
    <p:embeddedFont>
      <p:font typeface="Sassoon Infant Rg" panose="02000503030000020003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7E4686-8F7E-4A4D-B03A-92CE1B431D78}" type="datetime1">
              <a:rPr lang="en-GB" altLang="en-US"/>
              <a:pPr>
                <a:defRPr/>
              </a:pPr>
              <a:t>26/02/2021</a:t>
            </a:fld>
            <a:endParaRPr lang="en-GB" altLang="en-US"/>
          </a:p>
        </p:txBody>
      </p:sp>
      <p:sp>
        <p:nvSpPr>
          <p:cNvPr id="8196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7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33E9A5-EEF7-46E9-82DD-329C4F52C3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12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15CECF-013C-4502-9219-85D1BCA58B94}" type="datetime1">
              <a:rPr lang="en-US"/>
              <a:pPr>
                <a:defRPr/>
              </a:pPr>
              <a:t>2/26/2021</a:t>
            </a:fld>
            <a:endParaRPr/>
          </a:p>
        </p:txBody>
      </p:sp>
      <p:sp>
        <p:nvSpPr>
          <p:cNvPr id="7172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B6F054B9-F484-46A8-875F-D7A88DE3311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146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91015"/>
      </p:ext>
    </p:extLst>
  </p:cSld>
  <p:clrMapOvr>
    <a:masterClrMapping/>
  </p:clrMapOvr>
  <p:transition spd="slow"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2105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/>
          <p:cNvSpPr/>
          <p:nvPr/>
        </p:nvSpPr>
        <p:spPr>
          <a:xfrm>
            <a:off x="503238" y="2332038"/>
            <a:ext cx="8137525" cy="2193925"/>
          </a:xfrm>
          <a:custGeom>
            <a:avLst>
              <a:gd name="f0" fmla="val 138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9E7"/>
          </a:solidFill>
          <a:ln w="25402" cap="rnd">
            <a:solidFill>
              <a:srgbClr val="FEFBDA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auto">
          <a:xfrm>
            <a:off x="628650" y="2554288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4" name="Content Placeholder 15"/>
          <p:cNvSpPr txBox="1">
            <a:spLocks noGrp="1"/>
          </p:cNvSpPr>
          <p:nvPr>
            <p:ph idx="4294967295"/>
          </p:nvPr>
        </p:nvSpPr>
        <p:spPr>
          <a:xfrm>
            <a:off x="628650" y="2947486"/>
            <a:ext cx="7886700" cy="1409703"/>
          </a:xfrm>
        </p:spPr>
        <p:txBody>
          <a:bodyPr/>
          <a:lstStyle>
            <a:lvl1pPr>
              <a:lnSpc>
                <a:spcPct val="80000"/>
              </a:lnSpc>
              <a:defRPr sz="17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628791"/>
      </p:ext>
    </p:extLst>
  </p:cSld>
  <p:clrMapOvr>
    <a:masterClrMapping/>
  </p:clrMapOvr>
  <p:transition spd="slow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457200" y="438150"/>
            <a:ext cx="8220075" cy="5957888"/>
          </a:xfrm>
          <a:custGeom>
            <a:avLst>
              <a:gd name="f0" fmla="val 572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25402" cap="rnd">
            <a:solidFill>
              <a:srgbClr val="FFFFFF"/>
            </a:solidFill>
            <a:prstDash val="solid"/>
            <a:miter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kern="0">
                <a:solidFill>
                  <a:srgbClr val="FFFFFF"/>
                </a:solidFill>
                <a:latin typeface="Twinkl" pitchFamily="50"/>
              </a:rPr>
              <a:t> </a:t>
            </a:r>
          </a:p>
        </p:txBody>
      </p:sp>
      <p:sp>
        <p:nvSpPr>
          <p:cNvPr id="3" name="Title 5"/>
          <p:cNvSpPr txBox="1">
            <a:spLocks noGrp="1"/>
          </p:cNvSpPr>
          <p:nvPr>
            <p:ph type="title"/>
          </p:nvPr>
        </p:nvSpPr>
        <p:spPr>
          <a:xfrm>
            <a:off x="457200" y="478898"/>
            <a:ext cx="8220071" cy="994309"/>
          </a:xfrm>
        </p:spPr>
        <p:txBody>
          <a:bodyPr>
            <a:noAutofit/>
          </a:bodyPr>
          <a:lstStyle>
            <a:lvl1pPr>
              <a:defRPr>
                <a:latin typeface="Twinkl SemiBold" pitchFamily="2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44409"/>
      </p:ext>
    </p:extLst>
  </p:cSld>
  <p:clrMapOvr>
    <a:masterClrMapping/>
  </p:clrMapOvr>
  <p:transition spd="slow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67483"/>
      </p:ext>
    </p:extLst>
  </p:cSld>
  <p:clrMapOvr>
    <a:masterClrMapping/>
  </p:clrMapOvr>
  <p:transition spd="slow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88950" y="695325"/>
            <a:ext cx="81645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88950" y="1957388"/>
            <a:ext cx="816451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1999" tIns="251999" rIns="251999" bIns="251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>
          <a:solidFill>
            <a:srgbClr val="1C1C1C"/>
          </a:solidFill>
          <a:latin typeface="Twinkl" pitchFamily="5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6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n-US" sz="1400" kern="1200">
          <a:solidFill>
            <a:srgbClr val="1C1C1C"/>
          </a:solidFill>
          <a:latin typeface="Twinkl" pitchFamily="50"/>
          <a:ea typeface="Sassoon Infant Rg" pitchFamily="5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 noGrp="1"/>
          </p:cNvSpPr>
          <p:nvPr>
            <p:ph type="body" idx="4294967295"/>
          </p:nvPr>
        </p:nvSpPr>
        <p:spPr>
          <a:xfrm>
            <a:off x="628650" y="31162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Twinkl" pitchFamily="2" charset="0"/>
                <a:ea typeface="Sassoon Infant Rg" pitchFamily="50" charset="0"/>
              </a:rPr>
              <a:t>To be aware of and be able to recognise different types of sentences. </a:t>
            </a: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  <a:p>
            <a:pPr eaLnBrk="1" hangingPunct="1"/>
            <a:endParaRPr lang="en-GB" altLang="en-US" smtClean="0">
              <a:latin typeface="Twinkl" pitchFamily="2" charset="0"/>
              <a:ea typeface="Sassoon Infant Rg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0244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Statements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55650" y="2428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>
                <a:solidFill>
                  <a:srgbClr val="FFFFFF"/>
                </a:solidFill>
              </a:rPr>
              <a:t>Statements are sentences which tell you a fact, opinion or idea.</a:t>
            </a:r>
            <a:endParaRPr lang="en-GB" altLang="en-US"/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719570" y="3539301"/>
            <a:ext cx="7704859" cy="221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 dirty="0" smtClean="0"/>
              <a:t>Examples: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i="1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A rainbow has 7 colours.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 smtClean="0"/>
              <a:t>Rainbows are beautiful </a:t>
            </a:r>
            <a:r>
              <a:rPr lang="en-GB" altLang="en-US" dirty="0"/>
              <a:t>to look at. </a:t>
            </a:r>
            <a:endParaRPr lang="en-GB" altLang="en-US" dirty="0" smtClean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 smtClean="0"/>
              <a:t>My favourite colour is blue.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 smtClean="0"/>
              <a:t>Write down as many statements as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 smtClean="0"/>
              <a:t>You can about this picture.</a:t>
            </a:r>
            <a:endParaRPr lang="en-GB" altLang="en-US" b="1" u="sng" dirty="0"/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0248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975100"/>
            <a:ext cx="362426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7"/>
          <p:cNvSpPr>
            <a:spLocks/>
          </p:cNvSpPr>
          <p:nvPr/>
        </p:nvSpPr>
        <p:spPr bwMode="auto">
          <a:xfrm>
            <a:off x="925513" y="684213"/>
            <a:ext cx="892175" cy="892175"/>
          </a:xfrm>
          <a:custGeom>
            <a:avLst/>
            <a:gdLst>
              <a:gd name="T0" fmla="*/ 446094 w 892170"/>
              <a:gd name="T1" fmla="*/ 0 h 892170"/>
              <a:gd name="T2" fmla="*/ 892185 w 892170"/>
              <a:gd name="T3" fmla="*/ 446094 h 892170"/>
              <a:gd name="T4" fmla="*/ 446094 w 892170"/>
              <a:gd name="T5" fmla="*/ 892185 h 892170"/>
              <a:gd name="T6" fmla="*/ 0 w 892170"/>
              <a:gd name="T7" fmla="*/ 446094 h 892170"/>
              <a:gd name="T8" fmla="*/ 130658 w 892170"/>
              <a:gd name="T9" fmla="*/ 130658 h 892170"/>
              <a:gd name="T10" fmla="*/ 130658 w 892170"/>
              <a:gd name="T11" fmla="*/ 761527 h 892170"/>
              <a:gd name="T12" fmla="*/ 761527 w 892170"/>
              <a:gd name="T13" fmla="*/ 761527 h 892170"/>
              <a:gd name="T14" fmla="*/ 761527 w 892170"/>
              <a:gd name="T15" fmla="*/ 130658 h 89217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30655 w 892170"/>
              <a:gd name="T25" fmla="*/ 130655 h 892170"/>
              <a:gd name="T26" fmla="*/ 761515 w 892170"/>
              <a:gd name="T27" fmla="*/ 761515 h 89217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2170" h="892170">
                <a:moveTo>
                  <a:pt x="0" y="446085"/>
                </a:moveTo>
                <a:lnTo>
                  <a:pt x="0" y="446085"/>
                </a:lnTo>
                <a:cubicBezTo>
                  <a:pt x="0" y="692450"/>
                  <a:pt x="199719" y="892170"/>
                  <a:pt x="446085" y="892170"/>
                </a:cubicBezTo>
                <a:cubicBezTo>
                  <a:pt x="692450" y="892170"/>
                  <a:pt x="892170" y="692450"/>
                  <a:pt x="892170" y="446085"/>
                </a:cubicBezTo>
                <a:cubicBezTo>
                  <a:pt x="892170" y="199719"/>
                  <a:pt x="692450" y="0"/>
                  <a:pt x="446085" y="0"/>
                </a:cubicBezTo>
                <a:cubicBezTo>
                  <a:pt x="199719" y="0"/>
                  <a:pt x="0" y="199719"/>
                  <a:pt x="0" y="446085"/>
                </a:cubicBezTo>
                <a:close/>
              </a:path>
            </a:pathLst>
          </a:cu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GB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758950"/>
            <a:ext cx="7632700" cy="17668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rgbClr val="93CCB9"/>
              </a:solidFill>
            </a:endParaRPr>
          </a:p>
        </p:txBody>
      </p:sp>
      <p:sp>
        <p:nvSpPr>
          <p:cNvPr id="11268" name="Title 20"/>
          <p:cNvSpPr txBox="1">
            <a:spLocks noGrp="1"/>
          </p:cNvSpPr>
          <p:nvPr>
            <p:ph type="title"/>
          </p:nvPr>
        </p:nvSpPr>
        <p:spPr>
          <a:xfrm>
            <a:off x="755650" y="627063"/>
            <a:ext cx="7921625" cy="99377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latin typeface="Twinkl SemiBold" pitchFamily="2" charset="0"/>
              </a:rPr>
              <a:t>Questions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55650" y="2263775"/>
            <a:ext cx="76327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1999" rIns="0" bIns="71999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 dirty="0">
                <a:solidFill>
                  <a:srgbClr val="FFFFFF"/>
                </a:solidFill>
              </a:rPr>
              <a:t>Questions are sentences that ask you something.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2000" dirty="0" smtClean="0">
                <a:solidFill>
                  <a:srgbClr val="FFFFFF"/>
                </a:solidFill>
              </a:rPr>
              <a:t>They </a:t>
            </a:r>
            <a:r>
              <a:rPr lang="en-GB" altLang="en-US" sz="2000" dirty="0">
                <a:solidFill>
                  <a:srgbClr val="FFFFFF"/>
                </a:solidFill>
              </a:rPr>
              <a:t>end with a question mark.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471055" y="3256875"/>
            <a:ext cx="7917295" cy="32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999" tIns="107999" rIns="107999" bIns="107999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i="1" dirty="0" smtClean="0"/>
              <a:t>Examples: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i="1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/>
              <a:t>What did you have for dinner</a:t>
            </a:r>
            <a:r>
              <a:rPr lang="en-GB" altLang="en-US" dirty="0" smtClean="0"/>
              <a:t>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 smtClean="0"/>
              <a:t>What is your favourite food?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dirty="0" smtClean="0"/>
              <a:t>Do you like chicken?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GB" altLang="en-US" dirty="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 smtClean="0"/>
              <a:t>Write down as many questions as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/>
              <a:t>y</a:t>
            </a:r>
            <a:r>
              <a:rPr lang="en-GB" altLang="en-US" b="1" u="sng" dirty="0" smtClean="0"/>
              <a:t>ou can that relate to this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/>
              <a:t>p</a:t>
            </a:r>
            <a:r>
              <a:rPr lang="en-GB" altLang="en-US" b="1" u="sng" dirty="0" smtClean="0"/>
              <a:t>icture.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 smtClean="0"/>
              <a:t>Can you write an answer (a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/>
              <a:t>s</a:t>
            </a:r>
            <a:r>
              <a:rPr lang="en-GB" altLang="en-US" b="1" u="sng" dirty="0" smtClean="0"/>
              <a:t>tatement!) for each of your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b="1" u="sng" dirty="0" smtClean="0"/>
              <a:t>questions. </a:t>
            </a:r>
            <a:endParaRPr lang="en-GB" altLang="en-US" b="1" u="sng" dirty="0"/>
          </a:p>
        </p:txBody>
      </p:sp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1012825" y="838200"/>
            <a:ext cx="717550" cy="585788"/>
          </a:xfrm>
          <a:prstGeom prst="rect">
            <a:avLst/>
          </a:prstGeom>
          <a:solidFill>
            <a:srgbClr val="945F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GB" altLang="en-US" sz="3200" b="1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112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151188"/>
            <a:ext cx="46228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898"/>
            <a:ext cx="8220071" cy="3677466"/>
          </a:xfrm>
        </p:spPr>
        <p:txBody>
          <a:bodyPr/>
          <a:lstStyle/>
          <a:p>
            <a:r>
              <a:rPr lang="en-GB" sz="3600" b="0" i="1" u="sng" dirty="0" smtClean="0"/>
              <a:t>Extra Task for Year Twos</a:t>
            </a:r>
            <a:r>
              <a:rPr lang="en-GB" sz="2800" dirty="0" smtClean="0"/>
              <a:t>: Look at the picture of the four people on the next slide.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What do you think they are saying to each other? Write down some questions and statements.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56212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897"/>
            <a:ext cx="8220071" cy="3769829"/>
          </a:xfrm>
        </p:spPr>
        <p:txBody>
          <a:bodyPr/>
          <a:lstStyle/>
          <a:p>
            <a:pPr algn="ctr"/>
            <a:r>
              <a:rPr lang="en-GB" dirty="0" smtClean="0"/>
              <a:t>Hopefully I will see you in the classroom for our next Grammar session Class 2!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Mrs Dunkley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738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PowerPoint%20Template</Template>
  <TotalTime>262</TotalTime>
  <Words>163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Statements</vt:lpstr>
      <vt:lpstr>Questions</vt:lpstr>
      <vt:lpstr>Extra Task for Year Twos: Look at the picture of the four people on the next slide.  What do you think they are saying to each other? Write down some questions and statements.</vt:lpstr>
      <vt:lpstr>PowerPoint Presentation</vt:lpstr>
      <vt:lpstr>Hopefully I will see you in the classroom for our next Grammar session Class 2!  Mrs Dunkley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denise waller</cp:lastModifiedBy>
  <cp:revision>13</cp:revision>
  <dcterms:created xsi:type="dcterms:W3CDTF">2017-09-13T02:42:51Z</dcterms:created>
  <dcterms:modified xsi:type="dcterms:W3CDTF">2021-02-26T16:37:52Z</dcterms:modified>
</cp:coreProperties>
</file>