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2" r:id="rId6"/>
    <p:sldId id="259"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p:scale>
          <a:sx n="60" d="100"/>
          <a:sy n="60" d="100"/>
        </p:scale>
        <p:origin x="-102"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973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3FB91F1-CA57-4B8B-B444-E06AFF092F15}" type="datetimeFigureOut">
              <a:rPr lang="en-GB" smtClean="0"/>
              <a:t>27/01/2016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286759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1508793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8056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4294351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1862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217948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1574767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44024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390621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B91F1-CA57-4B8B-B444-E06AFF092F15}"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228350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FB91F1-CA57-4B8B-B444-E06AFF092F15}"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311724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FB91F1-CA57-4B8B-B444-E06AFF092F15}" type="datetimeFigureOut">
              <a:rPr lang="en-GB" smtClean="0"/>
              <a:t>27/01/2016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403430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FB91F1-CA57-4B8B-B444-E06AFF092F15}" type="datetimeFigureOut">
              <a:rPr lang="en-GB" smtClean="0"/>
              <a:t>27/01/2016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254588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B91F1-CA57-4B8B-B444-E06AFF092F15}" type="datetimeFigureOut">
              <a:rPr lang="en-GB" smtClean="0"/>
              <a:t>27/01/2016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245360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B91F1-CA57-4B8B-B444-E06AFF092F15}"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318130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B91F1-CA57-4B8B-B444-E06AFF092F15}"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B58BA4-6BE1-4FEF-A70E-23C09433F7DA}" type="slidenum">
              <a:rPr lang="en-GB" smtClean="0"/>
              <a:t>‹#›</a:t>
            </a:fld>
            <a:endParaRPr lang="en-GB"/>
          </a:p>
        </p:txBody>
      </p:sp>
    </p:spTree>
    <p:extLst>
      <p:ext uri="{BB962C8B-B14F-4D97-AF65-F5344CB8AC3E}">
        <p14:creationId xmlns:p14="http://schemas.microsoft.com/office/powerpoint/2010/main" val="367091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612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3FB91F1-CA57-4B8B-B444-E06AFF092F15}" type="datetimeFigureOut">
              <a:rPr lang="en-GB" smtClean="0"/>
              <a:t>27/01/2016</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0B58BA4-6BE1-4FEF-A70E-23C09433F7DA}" type="slidenum">
              <a:rPr lang="en-GB" smtClean="0"/>
              <a:t>‹#›</a:t>
            </a:fld>
            <a:endParaRPr lang="en-GB"/>
          </a:p>
        </p:txBody>
      </p:sp>
    </p:spTree>
    <p:extLst>
      <p:ext uri="{BB962C8B-B14F-4D97-AF65-F5344CB8AC3E}">
        <p14:creationId xmlns:p14="http://schemas.microsoft.com/office/powerpoint/2010/main" val="34071037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q5vrBXFpm0"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latin typeface="Calibri" panose="020F0502020204030204" pitchFamily="34" charset="0"/>
                <a:cs typeface="Mongolian Baiti" panose="03000500000000000000" pitchFamily="66" charset="0"/>
              </a:rPr>
              <a:t>Assessment without levels at Stathern</a:t>
            </a:r>
            <a:endParaRPr lang="en-GB" dirty="0">
              <a:solidFill>
                <a:schemeClr val="bg1"/>
              </a:solidFill>
              <a:latin typeface="Calibri" panose="020F0502020204030204" pitchFamily="34" charset="0"/>
              <a:cs typeface="Mongolian Baiti" panose="03000500000000000000" pitchFamily="66" charset="0"/>
            </a:endParaRPr>
          </a:p>
        </p:txBody>
      </p:sp>
      <p:sp>
        <p:nvSpPr>
          <p:cNvPr id="3" name="Subtitle 2"/>
          <p:cNvSpPr>
            <a:spLocks noGrp="1"/>
          </p:cNvSpPr>
          <p:nvPr>
            <p:ph type="subTitle" idx="1"/>
          </p:nvPr>
        </p:nvSpPr>
        <p:spPr>
          <a:xfrm>
            <a:off x="684211" y="3843867"/>
            <a:ext cx="6930533" cy="1947333"/>
          </a:xfrm>
        </p:spPr>
        <p:txBody>
          <a:bodyPr/>
          <a:lstStyle/>
          <a:p>
            <a:r>
              <a:rPr lang="en-GB" dirty="0" smtClean="0"/>
              <a:t>Wednesday 27</a:t>
            </a:r>
            <a:r>
              <a:rPr lang="en-GB" baseline="30000" dirty="0" smtClean="0"/>
              <a:t>th</a:t>
            </a:r>
            <a:r>
              <a:rPr lang="en-GB" dirty="0" smtClean="0"/>
              <a:t> January 2016 – </a:t>
            </a:r>
            <a:r>
              <a:rPr lang="en-GB" dirty="0" smtClean="0"/>
              <a:t>Parents’ </a:t>
            </a:r>
            <a:r>
              <a:rPr lang="en-GB" dirty="0" smtClean="0"/>
              <a:t>Evening</a:t>
            </a:r>
            <a:endParaRPr lang="en-GB" dirty="0"/>
          </a:p>
        </p:txBody>
      </p:sp>
    </p:spTree>
    <p:extLst>
      <p:ext uri="{BB962C8B-B14F-4D97-AF65-F5344CB8AC3E}">
        <p14:creationId xmlns:p14="http://schemas.microsoft.com/office/powerpoint/2010/main" val="150720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3" y="-903383"/>
            <a:ext cx="8534401" cy="440675"/>
          </a:xfrm>
        </p:spPr>
        <p:txBody>
          <a:bodyPr>
            <a:normAutofit fontScale="90000"/>
          </a:bodyPr>
          <a:lstStyle/>
          <a:p>
            <a:r>
              <a:rPr lang="en-GB" dirty="0" smtClean="0"/>
              <a:t>P…</a:t>
            </a:r>
            <a:endParaRPr lang="en-GB" dirty="0"/>
          </a:p>
        </p:txBody>
      </p:sp>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2144775"/>
            <a:ext cx="7620000" cy="2960811"/>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a:p>
            <a:r>
              <a:rPr lang="en-GB" sz="2000" dirty="0">
                <a:solidFill>
                  <a:schemeClr val="bg1"/>
                </a:solidFill>
                <a:latin typeface="Calibri" panose="020F0502020204030204" pitchFamily="34" charset="0"/>
              </a:rPr>
              <a:t>Each year band has been broken down into six steps: </a:t>
            </a:r>
            <a:endParaRPr lang="en-GB" sz="2000" dirty="0" smtClean="0">
              <a:solidFill>
                <a:schemeClr val="bg1"/>
              </a:solidFill>
              <a:latin typeface="Calibri" panose="020F0502020204030204" pitchFamily="34" charset="0"/>
            </a:endParaRPr>
          </a:p>
          <a:p>
            <a:endParaRPr lang="en-GB" sz="2000"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Some </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Some </a:t>
            </a:r>
            <a:r>
              <a:rPr lang="en-GB" sz="2000" i="1" dirty="0">
                <a:solidFill>
                  <a:schemeClr val="bg1"/>
                </a:solidFill>
                <a:latin typeface="Calibri" panose="020F0502020204030204" pitchFamily="34" charset="0"/>
              </a:rPr>
              <a:t>+ </a:t>
            </a:r>
            <a:endParaRPr lang="en-GB" sz="2000" i="1" dirty="0" smtClean="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Most</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Most +</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All</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Exceeded</a:t>
            </a:r>
            <a:endParaRPr lang="en-GB" sz="2000" i="1" dirty="0">
              <a:solidFill>
                <a:schemeClr val="bg1"/>
              </a:solidFill>
              <a:latin typeface="Calibri" panose="020F0502020204030204" pitchFamily="34" charset="0"/>
            </a:endParaRP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p:txBody>
      </p:sp>
      <p:sp>
        <p:nvSpPr>
          <p:cNvPr id="6" name="TextBox 5"/>
          <p:cNvSpPr txBox="1"/>
          <p:nvPr/>
        </p:nvSpPr>
        <p:spPr>
          <a:xfrm>
            <a:off x="1371600" y="1200120"/>
            <a:ext cx="7332133" cy="523220"/>
          </a:xfrm>
          <a:prstGeom prst="rect">
            <a:avLst/>
          </a:prstGeom>
          <a:noFill/>
        </p:spPr>
        <p:txBody>
          <a:bodyPr wrap="square" rtlCol="0">
            <a:spAutoFit/>
          </a:bodyPr>
          <a:lstStyle/>
          <a:p>
            <a:r>
              <a:rPr lang="en-GB" sz="2800" dirty="0" smtClean="0">
                <a:solidFill>
                  <a:schemeClr val="bg1"/>
                </a:solidFill>
                <a:latin typeface="Aharoni" panose="02010803020104030203" pitchFamily="2" charset="-79"/>
                <a:cs typeface="Aharoni" panose="02010803020104030203" pitchFamily="2" charset="-79"/>
              </a:rPr>
              <a:t>Classroom Monitor – What are the steps?</a:t>
            </a:r>
            <a:endParaRPr lang="en-GB" sz="2800" dirty="0">
              <a:solidFill>
                <a:schemeClr val="bg1"/>
              </a:solidFill>
              <a:latin typeface="Aharoni" panose="02010803020104030203" pitchFamily="2" charset="-79"/>
              <a:cs typeface="Aharoni" panose="02010803020104030203" pitchFamily="2" charset="-79"/>
            </a:endParaRPr>
          </a:p>
        </p:txBody>
      </p:sp>
      <p:sp>
        <p:nvSpPr>
          <p:cNvPr id="7" name="Rectangle 6"/>
          <p:cNvSpPr/>
          <p:nvPr/>
        </p:nvSpPr>
        <p:spPr>
          <a:xfrm>
            <a:off x="4893733" y="2428145"/>
            <a:ext cx="7620000" cy="2653034"/>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a:p>
            <a:endParaRPr lang="en-GB" sz="2000" dirty="0">
              <a:solidFill>
                <a:schemeClr val="bg1"/>
              </a:solidFill>
            </a:endParaRPr>
          </a:p>
          <a:p>
            <a:r>
              <a:rPr lang="en-GB" sz="2000" i="1" dirty="0" smtClean="0">
                <a:solidFill>
                  <a:schemeClr val="bg1"/>
                </a:solidFill>
                <a:latin typeface="Calibri" panose="020F0502020204030204" pitchFamily="34" charset="0"/>
              </a:rPr>
              <a:t>Beginning</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Beginning +</a:t>
            </a:r>
          </a:p>
          <a:p>
            <a:r>
              <a:rPr lang="en-GB" sz="2000" i="1" dirty="0" smtClean="0">
                <a:solidFill>
                  <a:schemeClr val="bg1"/>
                </a:solidFill>
                <a:latin typeface="Calibri" panose="020F0502020204030204" pitchFamily="34" charset="0"/>
              </a:rPr>
              <a:t>Working Towards</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Working Towards +</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Secure</a:t>
            </a:r>
            <a:endParaRPr lang="en-GB" sz="2000" i="1" dirty="0">
              <a:solidFill>
                <a:schemeClr val="bg1"/>
              </a:solidFill>
              <a:latin typeface="Calibri" panose="020F0502020204030204" pitchFamily="34" charset="0"/>
            </a:endParaRPr>
          </a:p>
          <a:p>
            <a:r>
              <a:rPr lang="en-GB" sz="2000" i="1" dirty="0" smtClean="0">
                <a:solidFill>
                  <a:schemeClr val="bg1"/>
                </a:solidFill>
                <a:latin typeface="Calibri" panose="020F0502020204030204" pitchFamily="34" charset="0"/>
              </a:rPr>
              <a:t>Exceeded</a:t>
            </a:r>
            <a:endParaRPr lang="en-GB" sz="2000" i="1" dirty="0">
              <a:solidFill>
                <a:schemeClr val="bg1"/>
              </a:solidFill>
              <a:latin typeface="Calibri" panose="020F0502020204030204" pitchFamily="34" charset="0"/>
            </a:endParaRP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62074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1384408"/>
            <a:ext cx="7620000" cy="4807470"/>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schemeClr val="bg1"/>
              </a:solidFill>
              <a:latin typeface="Arial" pitchFamily="34" charset="0"/>
              <a:cs typeface="Arial" pitchFamily="34" charset="0"/>
            </a:endParaRPr>
          </a:p>
          <a:p>
            <a:pPr marL="342900" indent="-342900">
              <a:buFont typeface="Arial" panose="020B0604020202020204" pitchFamily="34" charset="0"/>
              <a:buChar char="•"/>
            </a:pPr>
            <a:r>
              <a:rPr lang="en-GB" sz="2000" dirty="0">
                <a:solidFill>
                  <a:schemeClr val="bg1"/>
                </a:solidFill>
                <a:latin typeface="Calibri" panose="020F0502020204030204" pitchFamily="34" charset="0"/>
              </a:rPr>
              <a:t>This will obviously depend on the pupil’s ability level and how hard they work!</a:t>
            </a:r>
          </a:p>
          <a:p>
            <a:endParaRPr lang="en-GB" sz="2000" dirty="0" smtClean="0">
              <a:solidFill>
                <a:schemeClr val="bg1"/>
              </a:solidFill>
              <a:latin typeface="Calibri" panose="020F0502020204030204" pitchFamily="34" charset="0"/>
            </a:endParaRPr>
          </a:p>
          <a:p>
            <a:pPr marL="342900" indent="-342900">
              <a:buFont typeface="Arial" panose="020B0604020202020204" pitchFamily="34" charset="0"/>
              <a:buChar char="•"/>
            </a:pPr>
            <a:r>
              <a:rPr lang="en-GB" sz="2000" dirty="0">
                <a:solidFill>
                  <a:schemeClr val="bg1"/>
                </a:solidFill>
                <a:latin typeface="Calibri" panose="020F0502020204030204" pitchFamily="34" charset="0"/>
              </a:rPr>
              <a:t>T</a:t>
            </a:r>
            <a:r>
              <a:rPr lang="en-GB" sz="2000" dirty="0" smtClean="0">
                <a:solidFill>
                  <a:schemeClr val="bg1"/>
                </a:solidFill>
                <a:latin typeface="Calibri" panose="020F0502020204030204" pitchFamily="34" charset="0"/>
              </a:rPr>
              <a:t>he </a:t>
            </a:r>
            <a:r>
              <a:rPr lang="en-GB" sz="2000" dirty="0">
                <a:solidFill>
                  <a:schemeClr val="bg1"/>
                </a:solidFill>
                <a:latin typeface="Calibri" panose="020F0502020204030204" pitchFamily="34" charset="0"/>
              </a:rPr>
              <a:t>expected standard at the end of each academic year will be </a:t>
            </a:r>
            <a:r>
              <a:rPr lang="en-GB" sz="2000" dirty="0" smtClean="0">
                <a:solidFill>
                  <a:schemeClr val="bg1"/>
                </a:solidFill>
                <a:latin typeface="Calibri" panose="020F0502020204030204" pitchFamily="34" charset="0"/>
              </a:rPr>
              <a:t>‘secure’ or ‘all’ (5</a:t>
            </a:r>
            <a:r>
              <a:rPr lang="en-GB" sz="2000" baseline="30000" dirty="0" smtClean="0">
                <a:solidFill>
                  <a:schemeClr val="bg1"/>
                </a:solidFill>
                <a:latin typeface="Calibri" panose="020F0502020204030204" pitchFamily="34" charset="0"/>
              </a:rPr>
              <a:t>th</a:t>
            </a:r>
            <a:r>
              <a:rPr lang="en-GB" sz="2000" dirty="0" smtClean="0">
                <a:solidFill>
                  <a:schemeClr val="bg1"/>
                </a:solidFill>
                <a:latin typeface="Calibri" panose="020F0502020204030204" pitchFamily="34" charset="0"/>
              </a:rPr>
              <a:t> step)</a:t>
            </a:r>
            <a:endParaRPr lang="en-GB" sz="2000" dirty="0">
              <a:solidFill>
                <a:schemeClr val="bg1"/>
              </a:solidFill>
              <a:latin typeface="Calibri" panose="020F0502020204030204" pitchFamily="34" charset="0"/>
            </a:endParaRPr>
          </a:p>
          <a:p>
            <a:endParaRPr lang="en-GB" sz="2000" dirty="0" smtClean="0">
              <a:solidFill>
                <a:schemeClr val="bg1"/>
              </a:solidFill>
              <a:latin typeface="Calibri" panose="020F0502020204030204" pitchFamily="34" charset="0"/>
            </a:endParaRP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BUT </a:t>
            </a:r>
            <a:r>
              <a:rPr lang="en-GB" sz="2000" dirty="0">
                <a:solidFill>
                  <a:schemeClr val="bg1"/>
                </a:solidFill>
                <a:latin typeface="Calibri" panose="020F0502020204030204" pitchFamily="34" charset="0"/>
              </a:rPr>
              <a:t>we will be tracking progress as well and each pupil will ideally make 6 ‘steps’ of progress from one year to the next</a:t>
            </a:r>
          </a:p>
          <a:p>
            <a:endParaRPr lang="en-GB" sz="2000" dirty="0" smtClean="0">
              <a:solidFill>
                <a:schemeClr val="bg1"/>
              </a:solidFill>
              <a:latin typeface="Calibri" panose="020F0502020204030204" pitchFamily="34" charset="0"/>
            </a:endParaRP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So a child </a:t>
            </a:r>
            <a:r>
              <a:rPr lang="en-GB" sz="2000" dirty="0">
                <a:solidFill>
                  <a:schemeClr val="bg1"/>
                </a:solidFill>
                <a:latin typeface="Calibri" panose="020F0502020204030204" pitchFamily="34" charset="0"/>
              </a:rPr>
              <a:t>who was ‘2s’ </a:t>
            </a:r>
            <a:r>
              <a:rPr lang="en-GB" sz="2000" i="1" dirty="0">
                <a:solidFill>
                  <a:schemeClr val="bg1"/>
                </a:solidFill>
                <a:latin typeface="Calibri" panose="020F0502020204030204" pitchFamily="34" charset="0"/>
              </a:rPr>
              <a:t>(Year 2 and ‘secure’) </a:t>
            </a:r>
            <a:r>
              <a:rPr lang="en-GB" sz="2000" dirty="0">
                <a:solidFill>
                  <a:schemeClr val="bg1"/>
                </a:solidFill>
                <a:latin typeface="Calibri" panose="020F0502020204030204" pitchFamily="34" charset="0"/>
              </a:rPr>
              <a:t>at the end of Y2, should be ‘3s’ by the end of Y3  </a:t>
            </a:r>
            <a:endParaRPr lang="en-GB" sz="2000" dirty="0" smtClean="0">
              <a:solidFill>
                <a:schemeClr val="bg1"/>
              </a:solidFill>
              <a:latin typeface="Calibri" panose="020F0502020204030204" pitchFamily="34" charset="0"/>
            </a:endParaRPr>
          </a:p>
          <a:p>
            <a:pPr marL="342900" indent="-342900">
              <a:buFont typeface="Arial" panose="020B0604020202020204" pitchFamily="34" charset="0"/>
              <a:buChar char="•"/>
            </a:pPr>
            <a:endParaRPr lang="en-GB" sz="2000" dirty="0" smtClean="0">
              <a:solidFill>
                <a:schemeClr val="bg1"/>
              </a:solidFill>
              <a:latin typeface="Calibri" panose="020F0502020204030204" pitchFamily="34" charset="0"/>
            </a:endParaRPr>
          </a:p>
          <a:p>
            <a:pPr marL="342900" indent="-342900">
              <a:buFont typeface="Arial" panose="020B0604020202020204" pitchFamily="34" charset="0"/>
              <a:buChar char="•"/>
            </a:pPr>
            <a:r>
              <a:rPr lang="en-GB" sz="2000" dirty="0" smtClean="0">
                <a:solidFill>
                  <a:schemeClr val="bg1"/>
                </a:solidFill>
                <a:latin typeface="Calibri" panose="020F0502020204030204" pitchFamily="34" charset="0"/>
              </a:rPr>
              <a:t>You only need to be ‘secure or ‘all’ to move to the next band, not ‘exceeded’</a:t>
            </a:r>
            <a:endParaRPr lang="en-GB" sz="2000" dirty="0">
              <a:solidFill>
                <a:schemeClr val="bg1"/>
              </a:solidFill>
              <a:latin typeface="Calibri" panose="020F0502020204030204" pitchFamily="34" charset="0"/>
            </a:endParaRP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p:txBody>
      </p:sp>
      <p:sp>
        <p:nvSpPr>
          <p:cNvPr id="6" name="TextBox 5"/>
          <p:cNvSpPr txBox="1"/>
          <p:nvPr/>
        </p:nvSpPr>
        <p:spPr>
          <a:xfrm>
            <a:off x="1371600" y="703128"/>
            <a:ext cx="9008533" cy="523220"/>
          </a:xfrm>
          <a:prstGeom prst="rect">
            <a:avLst/>
          </a:prstGeom>
          <a:noFill/>
        </p:spPr>
        <p:txBody>
          <a:bodyPr wrap="square" rtlCol="0">
            <a:spAutoFit/>
          </a:bodyPr>
          <a:lstStyle/>
          <a:p>
            <a:r>
              <a:rPr lang="en-GB" sz="2800" dirty="0" smtClean="0">
                <a:solidFill>
                  <a:schemeClr val="bg1"/>
                </a:solidFill>
                <a:latin typeface="Aharoni" panose="02010803020104030203" pitchFamily="2" charset="-79"/>
                <a:cs typeface="Aharoni" panose="02010803020104030203" pitchFamily="2" charset="-79"/>
              </a:rPr>
              <a:t>Classroom Monitor – Where should my child be?</a:t>
            </a:r>
            <a:endParaRPr lang="en-GB" sz="2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42495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3" y="-903383"/>
            <a:ext cx="8534401" cy="440675"/>
          </a:xfrm>
        </p:spPr>
        <p:txBody>
          <a:bodyPr>
            <a:normAutofit fontScale="90000"/>
          </a:bodyPr>
          <a:lstStyle/>
          <a:p>
            <a:r>
              <a:rPr lang="en-GB" dirty="0" smtClean="0"/>
              <a:t>P…</a:t>
            </a:r>
            <a:endParaRPr lang="en-GB" dirty="0"/>
          </a:p>
        </p:txBody>
      </p:sp>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1434977"/>
            <a:ext cx="7620000" cy="4807470"/>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schemeClr val="bg1"/>
              </a:solidFill>
              <a:latin typeface="Arial" pitchFamily="34" charset="0"/>
              <a:cs typeface="Arial" pitchFamily="34" charset="0"/>
            </a:endParaRPr>
          </a:p>
          <a:p>
            <a:r>
              <a:rPr lang="en-GB" sz="2000" dirty="0">
                <a:solidFill>
                  <a:schemeClr val="bg1"/>
                </a:solidFill>
                <a:latin typeface="Calibri" panose="020F0502020204030204" pitchFamily="34" charset="0"/>
              </a:rPr>
              <a:t>The three broader sections may be thought of in these terms;</a:t>
            </a:r>
          </a:p>
          <a:p>
            <a:endParaRPr lang="en-GB" sz="2000" dirty="0">
              <a:solidFill>
                <a:schemeClr val="bg1"/>
              </a:solidFill>
              <a:latin typeface="Calibri" panose="020F0502020204030204" pitchFamily="34" charset="0"/>
            </a:endParaRPr>
          </a:p>
          <a:p>
            <a:r>
              <a:rPr lang="en-GB" sz="2000" b="1" dirty="0">
                <a:solidFill>
                  <a:schemeClr val="bg1"/>
                </a:solidFill>
                <a:latin typeface="Calibri" panose="020F0502020204030204" pitchFamily="34" charset="0"/>
              </a:rPr>
              <a:t>Beginning – </a:t>
            </a:r>
            <a:r>
              <a:rPr lang="en-GB" sz="2000" dirty="0">
                <a:solidFill>
                  <a:schemeClr val="bg1"/>
                </a:solidFill>
                <a:latin typeface="Calibri" panose="020F0502020204030204" pitchFamily="34" charset="0"/>
              </a:rPr>
              <a:t>Pupil learning is chiefly focussed on the criteria for the band. There may be minimal elements of the previous band still to gain complete confidence in</a:t>
            </a:r>
          </a:p>
          <a:p>
            <a:endParaRPr lang="en-GB" sz="2000" dirty="0">
              <a:solidFill>
                <a:schemeClr val="bg1"/>
              </a:solidFill>
              <a:latin typeface="Calibri" panose="020F0502020204030204" pitchFamily="34" charset="0"/>
            </a:endParaRPr>
          </a:p>
          <a:p>
            <a:r>
              <a:rPr lang="en-GB" sz="2000" b="1" dirty="0">
                <a:solidFill>
                  <a:schemeClr val="bg1"/>
                </a:solidFill>
                <a:latin typeface="Calibri" panose="020F0502020204030204" pitchFamily="34" charset="0"/>
              </a:rPr>
              <a:t>Working Within – </a:t>
            </a:r>
            <a:r>
              <a:rPr lang="en-GB" sz="2000" dirty="0">
                <a:solidFill>
                  <a:schemeClr val="bg1"/>
                </a:solidFill>
                <a:latin typeface="Calibri" panose="020F0502020204030204" pitchFamily="34" charset="0"/>
              </a:rPr>
              <a:t>Pupil learning is fully focussed on the criteria for the band. This is a teacher best fit decision but could be informed by statement assessments between around 40% and 70% achieved</a:t>
            </a:r>
          </a:p>
          <a:p>
            <a:endParaRPr lang="en-GB" sz="2000" dirty="0">
              <a:solidFill>
                <a:schemeClr val="bg1"/>
              </a:solidFill>
              <a:latin typeface="Calibri" panose="020F0502020204030204" pitchFamily="34" charset="0"/>
            </a:endParaRPr>
          </a:p>
          <a:p>
            <a:r>
              <a:rPr lang="en-GB" sz="2000" b="1" dirty="0">
                <a:solidFill>
                  <a:schemeClr val="bg1"/>
                </a:solidFill>
                <a:latin typeface="Calibri" panose="020F0502020204030204" pitchFamily="34" charset="0"/>
              </a:rPr>
              <a:t>Secure – </a:t>
            </a:r>
            <a:r>
              <a:rPr lang="en-GB" sz="2000" dirty="0">
                <a:solidFill>
                  <a:schemeClr val="bg1"/>
                </a:solidFill>
                <a:latin typeface="Calibri" panose="020F0502020204030204" pitchFamily="34" charset="0"/>
              </a:rPr>
              <a:t>Confidence in all of the criteria for the band. There may be pupil learning still focussed on gaining thorough confidence in some minimal elements but the broad expectations for the band have been met</a:t>
            </a:r>
          </a:p>
          <a:p>
            <a:pPr lvl="0">
              <a:spcBef>
                <a:spcPct val="20000"/>
              </a:spcBef>
            </a:pPr>
            <a:r>
              <a:rPr lang="en-US" sz="1200" b="1" dirty="0">
                <a:solidFill>
                  <a:schemeClr val="bg1"/>
                </a:solidFill>
                <a:latin typeface="Arial" pitchFamily="34" charset="0"/>
                <a:cs typeface="Arial" pitchFamily="34" charset="0"/>
              </a:rPr>
              <a:t> </a:t>
            </a:r>
            <a:endParaRPr lang="en-GB" sz="1200" dirty="0">
              <a:solidFill>
                <a:schemeClr val="bg1"/>
              </a:solidFill>
              <a:latin typeface="Arial" pitchFamily="34" charset="0"/>
              <a:cs typeface="Arial" pitchFamily="34" charset="0"/>
            </a:endParaRPr>
          </a:p>
        </p:txBody>
      </p:sp>
      <p:sp>
        <p:nvSpPr>
          <p:cNvPr id="6" name="TextBox 5"/>
          <p:cNvSpPr txBox="1"/>
          <p:nvPr/>
        </p:nvSpPr>
        <p:spPr>
          <a:xfrm>
            <a:off x="1371600" y="659336"/>
            <a:ext cx="9008533" cy="523220"/>
          </a:xfrm>
          <a:prstGeom prst="rect">
            <a:avLst/>
          </a:prstGeom>
          <a:noFill/>
        </p:spPr>
        <p:txBody>
          <a:bodyPr wrap="square" rtlCol="0">
            <a:spAutoFit/>
          </a:bodyPr>
          <a:lstStyle/>
          <a:p>
            <a:r>
              <a:rPr lang="en-GB" sz="2800" dirty="0" smtClean="0">
                <a:solidFill>
                  <a:schemeClr val="bg1"/>
                </a:solidFill>
                <a:latin typeface="Aharoni" panose="02010803020104030203" pitchFamily="2" charset="-79"/>
                <a:cs typeface="Aharoni" panose="02010803020104030203" pitchFamily="2" charset="-79"/>
              </a:rPr>
              <a:t>Classroom Monitor – What does each step mean?</a:t>
            </a:r>
            <a:endParaRPr lang="en-GB" sz="2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59324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3" y="-903383"/>
            <a:ext cx="8534401" cy="440675"/>
          </a:xfrm>
        </p:spPr>
        <p:txBody>
          <a:bodyPr>
            <a:normAutofit fontScale="90000"/>
          </a:bodyPr>
          <a:lstStyle/>
          <a:p>
            <a:r>
              <a:rPr lang="en-GB" dirty="0" smtClean="0"/>
              <a:t>P…</a:t>
            </a:r>
            <a:endParaRPr lang="en-GB" dirty="0"/>
          </a:p>
        </p:txBody>
      </p:sp>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2164026"/>
            <a:ext cx="7620000" cy="2960811"/>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schemeClr val="bg1"/>
              </a:solidFill>
              <a:latin typeface="Arial" pitchFamily="34" charset="0"/>
              <a:cs typeface="Arial" pitchFamily="34" charset="0"/>
            </a:endParaRPr>
          </a:p>
          <a:p>
            <a:r>
              <a:rPr lang="en-GB" sz="2000" dirty="0" smtClean="0">
                <a:solidFill>
                  <a:schemeClr val="bg1"/>
                </a:solidFill>
                <a:latin typeface="Calibri" panose="020F0502020204030204" pitchFamily="34" charset="0"/>
              </a:rPr>
              <a:t>Below – Children will continue to work within their age appropriate band until they are secure, even if they move year groups. </a:t>
            </a:r>
          </a:p>
          <a:p>
            <a:endParaRPr lang="en-GB" sz="2000" dirty="0">
              <a:solidFill>
                <a:schemeClr val="bg1"/>
              </a:solidFill>
              <a:latin typeface="Calibri" panose="020F0502020204030204" pitchFamily="34" charset="0"/>
            </a:endParaRPr>
          </a:p>
          <a:p>
            <a:endParaRPr lang="en-GB" sz="2000" dirty="0" smtClean="0">
              <a:solidFill>
                <a:schemeClr val="bg1"/>
              </a:solidFill>
              <a:latin typeface="Calibri" panose="020F0502020204030204" pitchFamily="34" charset="0"/>
            </a:endParaRPr>
          </a:p>
          <a:p>
            <a:endParaRPr lang="en-GB" sz="2000" dirty="0">
              <a:solidFill>
                <a:schemeClr val="bg1"/>
              </a:solidFill>
              <a:latin typeface="Calibri" panose="020F0502020204030204" pitchFamily="34" charset="0"/>
            </a:endParaRPr>
          </a:p>
          <a:p>
            <a:r>
              <a:rPr lang="en-GB" sz="2000" dirty="0" smtClean="0">
                <a:solidFill>
                  <a:schemeClr val="bg1"/>
                </a:solidFill>
                <a:latin typeface="Calibri" panose="020F0502020204030204" pitchFamily="34" charset="0"/>
              </a:rPr>
              <a:t>Above – Children will be expected to broaden and deepen their understanding through a range of applications and contexts within the age appropriate band NOT move to the band above.</a:t>
            </a:r>
            <a:endParaRPr lang="en-GB" sz="2000" dirty="0">
              <a:solidFill>
                <a:schemeClr val="bg1"/>
              </a:solidFill>
              <a:latin typeface="Calibri" panose="020F0502020204030204" pitchFamily="34" charset="0"/>
            </a:endParaRPr>
          </a:p>
          <a:p>
            <a:pPr lvl="0">
              <a:spcBef>
                <a:spcPct val="20000"/>
              </a:spcBef>
            </a:pPr>
            <a:r>
              <a:rPr lang="en-US" sz="1200" b="1" dirty="0">
                <a:solidFill>
                  <a:schemeClr val="bg1"/>
                </a:solidFill>
                <a:latin typeface="Arial" pitchFamily="34" charset="0"/>
                <a:cs typeface="Arial" pitchFamily="34" charset="0"/>
              </a:rPr>
              <a:t> </a:t>
            </a:r>
            <a:endParaRPr lang="en-GB" sz="1200" dirty="0">
              <a:solidFill>
                <a:schemeClr val="bg1"/>
              </a:solidFill>
              <a:latin typeface="Arial" pitchFamily="34" charset="0"/>
              <a:cs typeface="Arial" pitchFamily="34" charset="0"/>
            </a:endParaRPr>
          </a:p>
        </p:txBody>
      </p:sp>
      <p:sp>
        <p:nvSpPr>
          <p:cNvPr id="6" name="TextBox 5"/>
          <p:cNvSpPr txBox="1"/>
          <p:nvPr/>
        </p:nvSpPr>
        <p:spPr>
          <a:xfrm>
            <a:off x="1371600" y="659336"/>
            <a:ext cx="9008533" cy="954107"/>
          </a:xfrm>
          <a:prstGeom prst="rect">
            <a:avLst/>
          </a:prstGeom>
          <a:noFill/>
        </p:spPr>
        <p:txBody>
          <a:bodyPr wrap="square" rtlCol="0">
            <a:spAutoFit/>
          </a:bodyPr>
          <a:lstStyle/>
          <a:p>
            <a:r>
              <a:rPr lang="en-GB" sz="2800" dirty="0" smtClean="0">
                <a:solidFill>
                  <a:schemeClr val="bg1"/>
                </a:solidFill>
                <a:latin typeface="Aharoni" panose="02010803020104030203" pitchFamily="2" charset="-79"/>
                <a:cs typeface="Aharoni" panose="02010803020104030203" pitchFamily="2" charset="-79"/>
              </a:rPr>
              <a:t>Classroom Monitor – What if they are working outside their age appropriate band?</a:t>
            </a:r>
            <a:endParaRPr lang="en-GB" sz="2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32114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29658"/>
            <a:ext cx="8534401" cy="572877"/>
          </a:xfrm>
        </p:spPr>
        <p:txBody>
          <a:bodyPr>
            <a:normAutofit fontScale="90000"/>
          </a:bodyPr>
          <a:lstStyle/>
          <a:p>
            <a:pPr algn="ctr"/>
            <a:r>
              <a:rPr lang="en-GB" dirty="0" smtClean="0"/>
              <a:t>Time line and key developments</a:t>
            </a:r>
            <a:endParaRPr lang="en-GB" dirty="0"/>
          </a:p>
        </p:txBody>
      </p:sp>
      <p:sp>
        <p:nvSpPr>
          <p:cNvPr id="3" name="Text Placeholder 2"/>
          <p:cNvSpPr>
            <a:spLocks noGrp="1"/>
          </p:cNvSpPr>
          <p:nvPr>
            <p:ph type="body" idx="1"/>
          </p:nvPr>
        </p:nvSpPr>
        <p:spPr>
          <a:xfrm>
            <a:off x="684212" y="1156771"/>
            <a:ext cx="10597059" cy="5089793"/>
          </a:xfrm>
        </p:spPr>
        <p:txBody>
          <a:bodyPr>
            <a:noAutofit/>
          </a:bodyPr>
          <a:lstStyle/>
          <a:p>
            <a:pPr marL="285750" indent="-285750">
              <a:buFont typeface="Arial" panose="020B0604020202020204" pitchFamily="34" charset="0"/>
              <a:buChar char="•"/>
            </a:pPr>
            <a:r>
              <a:rPr lang="en-GB" sz="2400" dirty="0" smtClean="0">
                <a:latin typeface="Calibri" panose="020F0502020204030204" pitchFamily="34" charset="0"/>
              </a:rPr>
              <a:t>A new national curriculum was published in 2014.</a:t>
            </a:r>
          </a:p>
          <a:p>
            <a:pPr marL="285750" indent="-285750">
              <a:buFont typeface="Arial" panose="020B0604020202020204" pitchFamily="34" charset="0"/>
              <a:buChar char="•"/>
            </a:pPr>
            <a:r>
              <a:rPr lang="en-GB" sz="2400" dirty="0" smtClean="0">
                <a:latin typeface="Calibri" panose="020F0502020204030204" pitchFamily="34" charset="0"/>
              </a:rPr>
              <a:t>Statutory assessment arrangements will change in summer 2016 to align with its content and principles.</a:t>
            </a:r>
          </a:p>
          <a:p>
            <a:pPr marL="285750" indent="-285750">
              <a:buFont typeface="Arial" panose="020B0604020202020204" pitchFamily="34" charset="0"/>
              <a:buChar char="•"/>
            </a:pPr>
            <a:r>
              <a:rPr lang="en-GB" sz="2400" dirty="0" smtClean="0">
                <a:latin typeface="Calibri" panose="020F0502020204030204" pitchFamily="34" charset="0"/>
              </a:rPr>
              <a:t>From September 2015, levels are no longer used for statutory assessments.</a:t>
            </a:r>
          </a:p>
          <a:p>
            <a:pPr marL="285750" indent="-285750">
              <a:buFont typeface="Arial" panose="020B0604020202020204" pitchFamily="34" charset="0"/>
              <a:buChar char="•"/>
            </a:pPr>
            <a:r>
              <a:rPr lang="en-GB" sz="2400" dirty="0" smtClean="0">
                <a:latin typeface="Calibri" panose="020F0502020204030204" pitchFamily="34" charset="0"/>
              </a:rPr>
              <a:t>All year groups now being taught against new curriculum, teaching some content earlier than before.  The old levels don’t match the new curriculum.</a:t>
            </a:r>
          </a:p>
          <a:p>
            <a:pPr marL="285750" indent="-285750">
              <a:buFont typeface="Arial" panose="020B0604020202020204" pitchFamily="34" charset="0"/>
              <a:buChar char="•"/>
            </a:pPr>
            <a:r>
              <a:rPr lang="en-GB" sz="2400" dirty="0" smtClean="0">
                <a:latin typeface="Calibri" panose="020F0502020204030204" pitchFamily="34" charset="0"/>
              </a:rPr>
              <a:t>From summer 2016 the results of national curriculum tests Key stage 1 and 2 will be reported in the form of scaled scores.</a:t>
            </a:r>
            <a:endParaRPr lang="en-GB" sz="2400" dirty="0">
              <a:latin typeface="Calibri" panose="020F0502020204030204" pitchFamily="34" charset="0"/>
            </a:endParaRPr>
          </a:p>
        </p:txBody>
      </p:sp>
    </p:spTree>
    <p:extLst>
      <p:ext uri="{BB962C8B-B14F-4D97-AF65-F5344CB8AC3E}">
        <p14:creationId xmlns:p14="http://schemas.microsoft.com/office/powerpoint/2010/main" val="4244414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332" t="13764" r="17291" b="14014"/>
          <a:stretch/>
        </p:blipFill>
        <p:spPr bwMode="auto">
          <a:xfrm>
            <a:off x="827584" y="341524"/>
            <a:ext cx="9715558" cy="5673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076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784" y="0"/>
            <a:ext cx="11335191" cy="903383"/>
          </a:xfrm>
        </p:spPr>
        <p:txBody>
          <a:bodyPr>
            <a:normAutofit/>
          </a:bodyPr>
          <a:lstStyle/>
          <a:p>
            <a:pPr algn="ctr"/>
            <a:r>
              <a:rPr lang="en-GB" sz="2000" dirty="0" smtClean="0"/>
              <a:t>Final report of the Commission on Assessment without levels 17</a:t>
            </a:r>
            <a:r>
              <a:rPr lang="en-GB" sz="2000" baseline="30000" dirty="0" smtClean="0"/>
              <a:t>th</a:t>
            </a:r>
            <a:r>
              <a:rPr lang="en-GB" sz="2000" dirty="0" smtClean="0"/>
              <a:t> September 2015.</a:t>
            </a:r>
            <a:endParaRPr lang="en-GB" sz="2000" dirty="0"/>
          </a:p>
        </p:txBody>
      </p:sp>
      <p:sp>
        <p:nvSpPr>
          <p:cNvPr id="3" name="Text Placeholder 2"/>
          <p:cNvSpPr>
            <a:spLocks noGrp="1"/>
          </p:cNvSpPr>
          <p:nvPr>
            <p:ph type="body" idx="1"/>
          </p:nvPr>
        </p:nvSpPr>
        <p:spPr>
          <a:xfrm>
            <a:off x="684213" y="1211855"/>
            <a:ext cx="11236038" cy="4782545"/>
          </a:xfrm>
        </p:spPr>
        <p:txBody>
          <a:bodyPr>
            <a:normAutofit fontScale="92500" lnSpcReduction="20000"/>
          </a:bodyPr>
          <a:lstStyle/>
          <a:p>
            <a:r>
              <a:rPr lang="en-GB" sz="2200" dirty="0" smtClean="0">
                <a:solidFill>
                  <a:schemeClr val="bg1"/>
                </a:solidFill>
                <a:latin typeface="Calibri" panose="020F0502020204030204" pitchFamily="34" charset="0"/>
              </a:rPr>
              <a:t>The levels system of assessment distorted the purpose of in-school assessment, particularly day-to-day formative assessment.</a:t>
            </a:r>
          </a:p>
          <a:p>
            <a:endParaRPr lang="en-GB" sz="2200" dirty="0">
              <a:solidFill>
                <a:schemeClr val="bg1"/>
              </a:solidFill>
              <a:latin typeface="Calibri" panose="020F0502020204030204" pitchFamily="34" charset="0"/>
            </a:endParaRPr>
          </a:p>
          <a:p>
            <a:r>
              <a:rPr lang="en-GB" sz="2200" dirty="0" smtClean="0">
                <a:solidFill>
                  <a:schemeClr val="bg1"/>
                </a:solidFill>
                <a:latin typeface="Calibri" panose="020F0502020204030204" pitchFamily="34" charset="0"/>
              </a:rPr>
              <a:t>Too often levels became viewed as thresholds and teaching became viewed as going through thresholds instead of ensuring  they were secure in the knowledge and understanding defined in the programmes of study.</a:t>
            </a:r>
          </a:p>
          <a:p>
            <a:endParaRPr lang="en-GB" sz="2200" dirty="0">
              <a:solidFill>
                <a:schemeClr val="bg1"/>
              </a:solidFill>
              <a:latin typeface="Calibri" panose="020F0502020204030204" pitchFamily="34" charset="0"/>
            </a:endParaRPr>
          </a:p>
          <a:p>
            <a:r>
              <a:rPr lang="en-GB" sz="2200" dirty="0" smtClean="0">
                <a:solidFill>
                  <a:schemeClr val="bg1"/>
                </a:solidFill>
                <a:latin typeface="Calibri" panose="020F0502020204030204" pitchFamily="34" charset="0"/>
              </a:rPr>
              <a:t>Depth and breadth of understanding were sometimes sacrificed in favour of pace. Levels also used a ‘best fit’ model, which meant that a pupil could have serious gaps in their knowledge and understanding, but still be placed within the levels.  This meant it wasn’t always clear exactly which areas of the curriculum the child was secure in and where the gaps were.</a:t>
            </a:r>
          </a:p>
          <a:p>
            <a:endParaRPr lang="en-GB" sz="2200" dirty="0">
              <a:solidFill>
                <a:schemeClr val="bg1"/>
              </a:solidFill>
              <a:latin typeface="Calibri" panose="020F0502020204030204" pitchFamily="34" charset="0"/>
            </a:endParaRPr>
          </a:p>
          <a:p>
            <a:r>
              <a:rPr lang="en-GB" sz="2200" dirty="0">
                <a:solidFill>
                  <a:schemeClr val="bg1"/>
                </a:solidFill>
                <a:latin typeface="Calibri" panose="020F0502020204030204" pitchFamily="34" charset="0"/>
              </a:rPr>
              <a:t>The disconnect between levels and the content of the national curriculum also meant that telling a parent his or her child was a level 4b, did not provide meaningful information about what that child knew and understood or needed to know to progress.</a:t>
            </a:r>
          </a:p>
          <a:p>
            <a:endParaRPr lang="en-GB" dirty="0"/>
          </a:p>
        </p:txBody>
      </p:sp>
    </p:spTree>
    <p:extLst>
      <p:ext uri="{BB962C8B-B14F-4D97-AF65-F5344CB8AC3E}">
        <p14:creationId xmlns:p14="http://schemas.microsoft.com/office/powerpoint/2010/main" val="572275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5590"/>
            <a:ext cx="8534400" cy="5608809"/>
          </a:xfrm>
        </p:spPr>
        <p:txBody>
          <a:bodyPr>
            <a:normAutofit/>
          </a:bodyPr>
          <a:lstStyle/>
          <a:p>
            <a:pPr marL="0" indent="0">
              <a:spcBef>
                <a:spcPts val="0"/>
              </a:spcBef>
            </a:pPr>
            <a:r>
              <a:rPr lang="en-GB" sz="2000" dirty="0" smtClean="0">
                <a:latin typeface="Arial" pitchFamily="34" charset="0"/>
                <a:cs typeface="Arial" pitchFamily="34" charset="0"/>
              </a:rPr>
              <a:t> </a:t>
            </a:r>
            <a:r>
              <a:rPr lang="en-GB" sz="2000" dirty="0">
                <a:latin typeface="Arial" pitchFamily="34" charset="0"/>
                <a:cs typeface="Arial" pitchFamily="34" charset="0"/>
              </a:rPr>
              <a:t>listen to Tim Oates from Cambridge Assessment talking about the reasons behind changes to assessment in the new curriculum and rationale behind moving away from levels.</a:t>
            </a:r>
            <a:r>
              <a:rPr lang="en-GB" sz="2000" dirty="0">
                <a:latin typeface="Arial" pitchFamily="34" charset="0"/>
                <a:cs typeface="Arial" pitchFamily="34" charset="0"/>
                <a:hlinkClick r:id="rId2"/>
              </a:rPr>
              <a:t/>
            </a:r>
            <a:br>
              <a:rPr lang="en-GB" sz="2000" dirty="0">
                <a:latin typeface="Arial" pitchFamily="34" charset="0"/>
                <a:cs typeface="Arial" pitchFamily="34" charset="0"/>
                <a:hlinkClick r:id="rId2"/>
              </a:rPr>
            </a:br>
            <a:r>
              <a:rPr lang="en-GB" sz="2000" dirty="0">
                <a:latin typeface="Arial" pitchFamily="34" charset="0"/>
                <a:cs typeface="Arial" pitchFamily="34" charset="0"/>
                <a:hlinkClick r:id="rId2"/>
              </a:rPr>
              <a:t/>
            </a:r>
            <a:br>
              <a:rPr lang="en-GB" sz="2000" dirty="0">
                <a:latin typeface="Arial" pitchFamily="34" charset="0"/>
                <a:cs typeface="Arial" pitchFamily="34" charset="0"/>
                <a:hlinkClick r:id="rId2"/>
              </a:rPr>
            </a:br>
            <a:r>
              <a:rPr lang="en-GB" sz="2000" dirty="0">
                <a:latin typeface="Arial" pitchFamily="34" charset="0"/>
                <a:cs typeface="Arial" pitchFamily="34" charset="0"/>
                <a:hlinkClick r:id="rId2"/>
              </a:rPr>
              <a:t>https://www.youtube.com/watch?v=-q5vrBXFpm0</a:t>
            </a:r>
            <a:r>
              <a:rPr lang="en-GB" sz="2000" dirty="0">
                <a:latin typeface="Arial" pitchFamily="34" charset="0"/>
                <a:cs typeface="Arial" pitchFamily="34" charset="0"/>
              </a:rPr>
              <a:t/>
            </a:r>
            <a:br>
              <a:rPr lang="en-GB" sz="2000" dirty="0">
                <a:latin typeface="Arial" pitchFamily="34" charset="0"/>
                <a:cs typeface="Arial" pitchFamily="34" charset="0"/>
              </a:rPr>
            </a:br>
            <a:endParaRPr lang="en-GB" sz="2000" dirty="0"/>
          </a:p>
        </p:txBody>
      </p:sp>
      <p:pic>
        <p:nvPicPr>
          <p:cNvPr id="3"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61" t="18145" r="33802" b="11290"/>
          <a:stretch/>
        </p:blipFill>
        <p:spPr bwMode="auto">
          <a:xfrm>
            <a:off x="8237896" y="3897615"/>
            <a:ext cx="3437867"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93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2144775"/>
            <a:ext cx="7620000" cy="3157788"/>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Assessment is at the Heart of Teaching and Learning</a:t>
            </a:r>
            <a:endParaRPr lang="en-GB" sz="1200" dirty="0">
              <a:solidFill>
                <a:prstClr val="black"/>
              </a:solidFill>
              <a:latin typeface="Arial" pitchFamily="34" charset="0"/>
              <a:cs typeface="Arial" pitchFamily="34" charset="0"/>
            </a:endParaRP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Assessment provides evidence to guide and inform teaching and learning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Assessment provides the opportunity for pupils to demonstrate and review their progress.</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Peer and self-assessment are essential skills</a:t>
            </a:r>
            <a:endParaRPr lang="en-GB" sz="1200" dirty="0">
              <a:solidFill>
                <a:prstClr val="black"/>
              </a:solidFill>
              <a:latin typeface="Arial" pitchFamily="34" charset="0"/>
              <a:cs typeface="Arial" pitchFamily="34" charset="0"/>
            </a:endParaRPr>
          </a:p>
          <a:p>
            <a:pPr marL="342900" lvl="0" indent="-342900">
              <a:spcBef>
                <a:spcPct val="20000"/>
              </a:spcBef>
              <a:buFont typeface="Arial" panose="020B0604020202020204" pitchFamily="34" charset="0"/>
              <a:buChar char="•"/>
            </a:pPr>
            <a:endParaRPr lang="en-GB" sz="1200" dirty="0">
              <a:solidFill>
                <a:prstClr val="black"/>
              </a:solidFill>
              <a:latin typeface="Arial" pitchFamily="34" charset="0"/>
              <a:cs typeface="Arial" pitchFamily="34" charset="0"/>
            </a:endParaRPr>
          </a:p>
          <a:p>
            <a:pPr lvl="0">
              <a:spcBef>
                <a:spcPct val="20000"/>
              </a:spcBef>
            </a:pPr>
            <a:r>
              <a:rPr lang="en-US" sz="1200" b="1" dirty="0">
                <a:solidFill>
                  <a:prstClr val="black"/>
                </a:solidFill>
                <a:latin typeface="Arial" pitchFamily="34" charset="0"/>
                <a:cs typeface="Arial" pitchFamily="34" charset="0"/>
              </a:rPr>
              <a:t>Assessment Outcomes Provide Meaningful and Understandable Information for: </a:t>
            </a:r>
            <a:endParaRPr lang="en-GB" sz="1200" dirty="0">
              <a:solidFill>
                <a:prstClr val="black"/>
              </a:solidFill>
              <a:latin typeface="Arial" pitchFamily="34" charset="0"/>
              <a:cs typeface="Arial" pitchFamily="34" charset="0"/>
            </a:endParaRPr>
          </a:p>
          <a:p>
            <a:pPr marL="342900" lvl="0" indent="-342900">
              <a:spcBef>
                <a:spcPct val="20000"/>
              </a:spcBef>
              <a:buFont typeface="Arial" panose="020B0604020202020204" pitchFamily="34" charset="0"/>
              <a:buChar char="•"/>
            </a:pP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Pupils in developing their learning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Parents in supporting children with their learning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Teachers in planning teaching and learning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School leaders and governors in planning and allocating resources </a:t>
            </a:r>
            <a:endParaRPr lang="en-GB" sz="1200" dirty="0">
              <a:solidFill>
                <a:prstClr val="black"/>
              </a:solidFill>
              <a:latin typeface="Arial" pitchFamily="34" charset="0"/>
              <a:cs typeface="Arial" pitchFamily="34" charset="0"/>
            </a:endParaRPr>
          </a:p>
          <a:p>
            <a:pPr marL="342900" lvl="0" indent="-342900">
              <a:spcBef>
                <a:spcPct val="20000"/>
              </a:spcBef>
              <a:buFont typeface="Wingdings" pitchFamily="2" charset="2"/>
              <a:buChar char="§"/>
            </a:pPr>
            <a:r>
              <a:rPr lang="en-US" sz="1200" dirty="0">
                <a:solidFill>
                  <a:prstClr val="black"/>
                </a:solidFill>
                <a:latin typeface="Arial" pitchFamily="34" charset="0"/>
                <a:cs typeface="Arial" pitchFamily="34" charset="0"/>
              </a:rPr>
              <a:t>Government and agents of government</a:t>
            </a:r>
            <a:endParaRPr lang="en-GB" sz="1200" dirty="0">
              <a:solidFill>
                <a:prstClr val="black"/>
              </a:solidFill>
              <a:latin typeface="Arial" pitchFamily="34" charset="0"/>
              <a:cs typeface="Arial" pitchFamily="34" charset="0"/>
            </a:endParaRP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322090" y="488094"/>
            <a:ext cx="8230313" cy="1146147"/>
          </a:xfrm>
          <a:prstGeom prst="rect">
            <a:avLst/>
          </a:prstGeom>
        </p:spPr>
      </p:pic>
    </p:spTree>
    <p:extLst>
      <p:ext uri="{BB962C8B-B14F-4D97-AF65-F5344CB8AC3E}">
        <p14:creationId xmlns:p14="http://schemas.microsoft.com/office/powerpoint/2010/main" val="2190056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68699" y="548399"/>
            <a:ext cx="8977344" cy="5787762"/>
          </a:xfrm>
          <a:prstGeom prst="rect">
            <a:avLst/>
          </a:prstGeom>
        </p:spPr>
      </p:pic>
    </p:spTree>
    <p:extLst>
      <p:ext uri="{BB962C8B-B14F-4D97-AF65-F5344CB8AC3E}">
        <p14:creationId xmlns:p14="http://schemas.microsoft.com/office/powerpoint/2010/main" val="199095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3979" y="600924"/>
            <a:ext cx="9333470" cy="5842904"/>
          </a:xfrm>
          <a:prstGeom prst="rect">
            <a:avLst/>
          </a:prstGeom>
        </p:spPr>
      </p:pic>
    </p:spTree>
    <p:extLst>
      <p:ext uri="{BB962C8B-B14F-4D97-AF65-F5344CB8AC3E}">
        <p14:creationId xmlns:p14="http://schemas.microsoft.com/office/powerpoint/2010/main" val="29802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3" y="-903383"/>
            <a:ext cx="8534401" cy="440675"/>
          </a:xfrm>
        </p:spPr>
        <p:txBody>
          <a:bodyPr>
            <a:normAutofit fontScale="90000"/>
          </a:bodyPr>
          <a:lstStyle/>
          <a:p>
            <a:r>
              <a:rPr lang="en-GB" dirty="0" smtClean="0"/>
              <a:t>P…</a:t>
            </a:r>
            <a:endParaRPr lang="en-GB" dirty="0"/>
          </a:p>
        </p:txBody>
      </p:sp>
      <p:sp>
        <p:nvSpPr>
          <p:cNvPr id="3" name="Text Placeholder 2"/>
          <p:cNvSpPr>
            <a:spLocks noGrp="1"/>
          </p:cNvSpPr>
          <p:nvPr>
            <p:ph type="body" idx="1"/>
          </p:nvPr>
        </p:nvSpPr>
        <p:spPr>
          <a:xfrm>
            <a:off x="1168954" y="220337"/>
            <a:ext cx="10079267" cy="5729995"/>
          </a:xfrm>
        </p:spPr>
        <p:txBody>
          <a:bodyPr>
            <a:noAutofit/>
          </a:bodyPr>
          <a:lstStyle/>
          <a:p>
            <a:endParaRPr lang="en-GB" sz="2000" dirty="0"/>
          </a:p>
          <a:p>
            <a:endParaRPr lang="en-GB" sz="2000" dirty="0"/>
          </a:p>
        </p:txBody>
      </p:sp>
      <p:sp>
        <p:nvSpPr>
          <p:cNvPr id="4" name="Rectangle 3"/>
          <p:cNvSpPr/>
          <p:nvPr/>
        </p:nvSpPr>
        <p:spPr>
          <a:xfrm>
            <a:off x="1371600" y="2144775"/>
            <a:ext cx="7620000" cy="3207032"/>
          </a:xfrm>
          <a:prstGeom prst="rect">
            <a:avLst/>
          </a:prstGeom>
        </p:spPr>
        <p:txBody>
          <a:bodyPr wrap="square">
            <a:spAutoFit/>
          </a:bodyPr>
          <a:lstStyle/>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Calibri" panose="020F0502020204030204" pitchFamily="34" charset="0"/>
              <a:cs typeface="Arial" pitchFamily="34" charset="0"/>
            </a:endParaRPr>
          </a:p>
          <a:p>
            <a:pPr marL="342900" lvl="0" indent="-342900">
              <a:spcBef>
                <a:spcPct val="20000"/>
              </a:spcBef>
              <a:buFont typeface="Arial" panose="020B0604020202020204" pitchFamily="34" charset="0"/>
              <a:buChar char="•"/>
            </a:pPr>
            <a:r>
              <a:rPr lang="en-GB" sz="2000" dirty="0">
                <a:solidFill>
                  <a:prstClr val="black"/>
                </a:solidFill>
                <a:latin typeface="Calibri" panose="020F0502020204030204" pitchFamily="34" charset="0"/>
                <a:cs typeface="Arial" pitchFamily="34" charset="0"/>
              </a:rPr>
              <a:t>The school has been using </a:t>
            </a:r>
            <a:r>
              <a:rPr lang="en-GB" sz="2000" dirty="0" smtClean="0">
                <a:solidFill>
                  <a:prstClr val="black"/>
                </a:solidFill>
                <a:latin typeface="Calibri" panose="020F0502020204030204" pitchFamily="34" charset="0"/>
                <a:cs typeface="Arial" pitchFamily="34" charset="0"/>
              </a:rPr>
              <a:t>Classroom Monitor software </a:t>
            </a:r>
            <a:r>
              <a:rPr lang="en-GB" sz="2000" dirty="0">
                <a:solidFill>
                  <a:prstClr val="black"/>
                </a:solidFill>
                <a:latin typeface="Calibri" panose="020F0502020204030204" pitchFamily="34" charset="0"/>
                <a:cs typeface="Arial" pitchFamily="34" charset="0"/>
              </a:rPr>
              <a:t>to measure pupil attainment and progress since September this year.</a:t>
            </a:r>
          </a:p>
          <a:p>
            <a:pPr marL="342900" lvl="0" indent="-342900">
              <a:spcBef>
                <a:spcPct val="20000"/>
              </a:spcBef>
              <a:buFont typeface="Arial" panose="020B0604020202020204" pitchFamily="34" charset="0"/>
              <a:buChar char="•"/>
            </a:pPr>
            <a:r>
              <a:rPr lang="en-GB" sz="2000" dirty="0">
                <a:solidFill>
                  <a:prstClr val="black"/>
                </a:solidFill>
                <a:latin typeface="Calibri" panose="020F0502020204030204" pitchFamily="34" charset="0"/>
                <a:cs typeface="Arial" pitchFamily="34" charset="0"/>
              </a:rPr>
              <a:t>To replace national levels </a:t>
            </a:r>
            <a:r>
              <a:rPr lang="en-GB" sz="2000" dirty="0" smtClean="0">
                <a:solidFill>
                  <a:prstClr val="black"/>
                </a:solidFill>
                <a:latin typeface="Calibri" panose="020F0502020204030204" pitchFamily="34" charset="0"/>
                <a:cs typeface="Arial" pitchFamily="34" charset="0"/>
              </a:rPr>
              <a:t>Classroom Monitor has </a:t>
            </a:r>
            <a:r>
              <a:rPr lang="en-GB" sz="2000" dirty="0">
                <a:solidFill>
                  <a:prstClr val="black"/>
                </a:solidFill>
                <a:latin typeface="Calibri" panose="020F0502020204030204" pitchFamily="34" charset="0"/>
                <a:cs typeface="Arial" pitchFamily="34" charset="0"/>
              </a:rPr>
              <a:t>devised a system of ‘steps’</a:t>
            </a:r>
          </a:p>
          <a:p>
            <a:pPr marL="342900" lvl="0" indent="-342900">
              <a:spcBef>
                <a:spcPct val="20000"/>
              </a:spcBef>
              <a:buFont typeface="Arial" panose="020B0604020202020204" pitchFamily="34" charset="0"/>
              <a:buChar char="•"/>
            </a:pPr>
            <a:r>
              <a:rPr lang="en-GB" sz="2000" dirty="0">
                <a:solidFill>
                  <a:prstClr val="black"/>
                </a:solidFill>
                <a:latin typeface="Calibri" panose="020F0502020204030204" pitchFamily="34" charset="0"/>
                <a:cs typeface="Arial" pitchFamily="34" charset="0"/>
              </a:rPr>
              <a:t>This performs the function of communicating progression and attainment in a simple format where the number of the level awarded is the same as the year group the pupil is currently in</a:t>
            </a:r>
          </a:p>
          <a:p>
            <a:pPr marL="342900" lvl="0" indent="-342900">
              <a:spcBef>
                <a:spcPct val="20000"/>
              </a:spcBef>
              <a:buFont typeface="Arial" panose="020B0604020202020204" pitchFamily="34" charset="0"/>
              <a:buChar char="•"/>
            </a:pPr>
            <a:r>
              <a:rPr lang="en-GB" sz="2000" dirty="0">
                <a:solidFill>
                  <a:prstClr val="black"/>
                </a:solidFill>
                <a:latin typeface="Calibri" panose="020F0502020204030204" pitchFamily="34" charset="0"/>
                <a:cs typeface="Arial" pitchFamily="34" charset="0"/>
              </a:rPr>
              <a:t>These levels are split into 6 ‘steps’ within the year group</a:t>
            </a:r>
          </a:p>
          <a:p>
            <a:pPr lvl="0">
              <a:spcBef>
                <a:spcPct val="20000"/>
              </a:spcBef>
            </a:pPr>
            <a:r>
              <a:rPr lang="en-US" sz="1200" b="1" dirty="0">
                <a:solidFill>
                  <a:prstClr val="black"/>
                </a:solidFill>
                <a:latin typeface="Arial" pitchFamily="34" charset="0"/>
                <a:cs typeface="Arial" pitchFamily="34" charset="0"/>
              </a:rPr>
              <a:t> </a:t>
            </a:r>
            <a:endParaRPr lang="en-GB" sz="1200" dirty="0">
              <a:solidFill>
                <a:prstClr val="black"/>
              </a:solidFill>
              <a:latin typeface="Arial" pitchFamily="34" charset="0"/>
              <a:cs typeface="Arial" pitchFamily="34" charset="0"/>
            </a:endParaRPr>
          </a:p>
        </p:txBody>
      </p:sp>
      <p:sp>
        <p:nvSpPr>
          <p:cNvPr id="6" name="TextBox 5"/>
          <p:cNvSpPr txBox="1"/>
          <p:nvPr/>
        </p:nvSpPr>
        <p:spPr>
          <a:xfrm>
            <a:off x="1371600" y="1200120"/>
            <a:ext cx="6604001" cy="954107"/>
          </a:xfrm>
          <a:prstGeom prst="rect">
            <a:avLst/>
          </a:prstGeom>
          <a:noFill/>
        </p:spPr>
        <p:txBody>
          <a:bodyPr wrap="square" rtlCol="0">
            <a:spAutoFit/>
          </a:bodyPr>
          <a:lstStyle/>
          <a:p>
            <a:r>
              <a:rPr lang="en-GB" sz="2800" dirty="0" smtClean="0">
                <a:solidFill>
                  <a:schemeClr val="bg1"/>
                </a:solidFill>
                <a:latin typeface="Aharoni" panose="02010803020104030203" pitchFamily="2" charset="-79"/>
                <a:cs typeface="Aharoni" panose="02010803020104030203" pitchFamily="2" charset="-79"/>
              </a:rPr>
              <a:t>Classroom Monitor – Tracking Attainment and Progress</a:t>
            </a:r>
            <a:endParaRPr lang="en-GB" sz="2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16212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646</TotalTime>
  <Words>375</Words>
  <Application>Microsoft Office PowerPoint</Application>
  <PresentationFormat>Custom</PresentationFormat>
  <Paragraphs>92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Slice</vt:lpstr>
      <vt:lpstr>Assessment without levels at Stathern</vt:lpstr>
      <vt:lpstr>Time line and key developments</vt:lpstr>
      <vt:lpstr>PowerPoint Presentation</vt:lpstr>
      <vt:lpstr>Final report of the Commission on Assessment without levels 17th September 2015.</vt:lpstr>
      <vt:lpstr> listen to Tim Oates from Cambridge Assessment talking about the reasons behind changes to assessment in the new curriculum and rationale behind moving away from levels.  https://www.youtube.com/watch?v=-q5vrBXFpm0 </vt:lpstr>
      <vt:lpstr>PowerPoint Presentation</vt:lpstr>
      <vt:lpstr>PowerPoint Presentation</vt:lpstr>
      <vt:lpstr>PowerPoint Presentation</vt:lpstr>
      <vt:lpstr>P…</vt:lpstr>
      <vt:lpstr>P…</vt:lpstr>
      <vt:lpstr>PowerPoint Presentation</vt:lpstr>
      <vt:lpstr>P…</vt:lpstr>
      <vt:lpstr>P…</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at St Botolphs</dc:title>
  <dc:creator>Debbie Wilson</dc:creator>
  <cp:lastModifiedBy>Angela Jackson</cp:lastModifiedBy>
  <cp:revision>21</cp:revision>
  <dcterms:created xsi:type="dcterms:W3CDTF">2015-10-22T09:54:59Z</dcterms:created>
  <dcterms:modified xsi:type="dcterms:W3CDTF">2016-01-27T17:10:29Z</dcterms:modified>
</cp:coreProperties>
</file>