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9" r:id="rId4"/>
    <p:sldId id="266" r:id="rId5"/>
    <p:sldId id="263" r:id="rId6"/>
    <p:sldId id="264" r:id="rId7"/>
    <p:sldId id="262" r:id="rId8"/>
    <p:sldId id="269" r:id="rId9"/>
    <p:sldId id="274" r:id="rId10"/>
    <p:sldId id="275" r:id="rId11"/>
    <p:sldId id="272" r:id="rId12"/>
    <p:sldId id="265" r:id="rId13"/>
    <p:sldId id="260" r:id="rId14"/>
    <p:sldId id="267" r:id="rId15"/>
    <p:sldId id="268" r:id="rId16"/>
    <p:sldId id="273" r:id="rId17"/>
    <p:sldId id="279" r:id="rId18"/>
    <p:sldId id="280" r:id="rId19"/>
    <p:sldId id="281" r:id="rId20"/>
    <p:sldId id="271" r:id="rId21"/>
    <p:sldId id="276" r:id="rId22"/>
    <p:sldId id="257" r:id="rId23"/>
    <p:sldId id="278" r:id="rId24"/>
    <p:sldId id="27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06" autoAdjust="0"/>
  </p:normalViewPr>
  <p:slideViewPr>
    <p:cSldViewPr snapToGrid="0">
      <p:cViewPr varScale="1">
        <p:scale>
          <a:sx n="81" d="100"/>
          <a:sy n="81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CF1D-441E-40FE-A2A5-AC87A7ADBBC2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E74-7787-44F1-A215-892C8DB47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4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2E74-7787-44F1-A215-892C8DB479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7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2E74-7787-44F1-A215-892C8DB479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2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2E74-7787-44F1-A215-892C8DB479A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1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8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9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8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 w="25400" cap="rnd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77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3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6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0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02B6-107E-4886-8E66-90AEB35EB65E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BD1D-E1E8-4C74-AB78-71C2E5ECA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udqW6VhWg" TargetMode="External"/><Relationship Id="rId2" Type="http://schemas.openxmlformats.org/officeDocument/2006/relationships/hyperlink" Target="https://www.youtube.com/watch?v=ch7KzI3n2Z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h7KzI3n2Zk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UuhEU56lzp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gpqnQifNYl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613561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340"/>
            <a:ext cx="10515600" cy="570562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800" b="1" dirty="0" smtClean="0">
                <a:latin typeface="Comic Sans MS" panose="030F0702030302020204" pitchFamily="66" charset="0"/>
              </a:rPr>
              <a:t>Spring Term</a:t>
            </a:r>
          </a:p>
          <a:p>
            <a:pPr algn="ctr"/>
            <a:endParaRPr lang="en-GB" sz="48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latin typeface="Comic Sans MS" panose="030F0702030302020204" pitchFamily="66" charset="0"/>
              </a:rPr>
              <a:t>Week 1: Number </a:t>
            </a:r>
            <a:r>
              <a:rPr lang="en-GB" sz="4800" b="1" dirty="0" smtClean="0">
                <a:latin typeface="Comic Sans MS" panose="030F0702030302020204" pitchFamily="66" charset="0"/>
              </a:rPr>
              <a:t>Bonds</a:t>
            </a: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This maths </a:t>
            </a:r>
            <a:r>
              <a:rPr lang="en-GB" sz="4800" dirty="0" err="1" smtClean="0">
                <a:latin typeface="Comic Sans MS" panose="030F0702030302020204" pitchFamily="66" charset="0"/>
              </a:rPr>
              <a:t>powerpoint</a:t>
            </a:r>
            <a:r>
              <a:rPr lang="en-GB" sz="4800" dirty="0" smtClean="0">
                <a:latin typeface="Comic Sans MS" panose="030F0702030302020204" pitchFamily="66" charset="0"/>
              </a:rPr>
              <a:t> has 3 sessions included all to do with number bond. </a:t>
            </a:r>
            <a:r>
              <a:rPr lang="en-GB" sz="4800" dirty="0" smtClean="0">
                <a:latin typeface="Comic Sans MS" panose="030F0702030302020204" pitchFamily="66" charset="0"/>
              </a:rPr>
              <a:t>There are some videos to watch and each year group has a task to do for each session.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32802" cy="7095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Task 2: Year 2     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7" descr="Worksheet: Number Bonds (Numbers to 10) | Helping With Mat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1" y="1797344"/>
            <a:ext cx="496394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Worksheet: Number Bonds (Numbers to 10) | Helping With Math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85" y="1797344"/>
            <a:ext cx="496394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696066" y="3667027"/>
            <a:ext cx="64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9747" y="3667027"/>
            <a:ext cx="85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100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65" y="365126"/>
            <a:ext cx="11538408" cy="8415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Session 2  Lesson objective:  To use number bonds to 10 and write number bonds to 20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" y="1621410"/>
            <a:ext cx="10844753" cy="45555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Recap number bonds to 10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https://www.youtube.com/watch?v=ch7KzI3n2Zk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Sing the following song for number bonds to 20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www.youtube.com/watch?v=h6udqW6VhWg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ree Balance Scale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18" y="2599735"/>
            <a:ext cx="5385694" cy="30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8" y="91712"/>
            <a:ext cx="11922313" cy="2114527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Task 1: Use number bonds to 10 to make Number bonds to 20 </a:t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ree Balance Scales, Download Free Clip Art, Free Clip Art on Clipart  Libr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" y="2457180"/>
            <a:ext cx="5751915" cy="30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68" y="5604722"/>
            <a:ext cx="478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8  +  2    =   10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970" y="3068930"/>
            <a:ext cx="274344" cy="1516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18" y="4259986"/>
            <a:ext cx="304826" cy="320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69" y="3935855"/>
            <a:ext cx="304826" cy="320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40" y="3596934"/>
            <a:ext cx="304826" cy="32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9" y="3557261"/>
            <a:ext cx="304826" cy="320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4" y="4265373"/>
            <a:ext cx="304826" cy="320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44" y="3967267"/>
            <a:ext cx="304826" cy="320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3" y="3939918"/>
            <a:ext cx="304826" cy="320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69" y="4296785"/>
            <a:ext cx="304826" cy="320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87" y="3953801"/>
            <a:ext cx="304826" cy="320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69" y="4255923"/>
            <a:ext cx="304826" cy="320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11" y="3209011"/>
            <a:ext cx="274344" cy="15165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174" y="3214211"/>
            <a:ext cx="274344" cy="15165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6868" y="1289730"/>
            <a:ext cx="6321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>
                <a:latin typeface="Comic Sans MS" panose="030F0702030302020204" pitchFamily="66" charset="0"/>
              </a:rPr>
              <a:t>Add 10 stick to each side of the equation</a:t>
            </a:r>
          </a:p>
          <a:p>
            <a:pPr marL="342900" indent="-342900">
              <a:buAutoNum type="arabicPeriod"/>
            </a:pPr>
            <a:r>
              <a:rPr lang="en-GB" b="1" dirty="0" smtClean="0">
                <a:latin typeface="Comic Sans MS" panose="030F0702030302020204" pitchFamily="66" charset="0"/>
              </a:rPr>
              <a:t>Write a new equation underneath the present one</a:t>
            </a:r>
          </a:p>
          <a:p>
            <a:pPr marL="342900" indent="-342900">
              <a:buAutoNum type="arabicPeriod"/>
            </a:pPr>
            <a:r>
              <a:rPr lang="en-GB" b="1" dirty="0">
                <a:latin typeface="Comic Sans MS" panose="030F0702030302020204" pitchFamily="66" charset="0"/>
              </a:rPr>
              <a:t>M</a:t>
            </a:r>
            <a:r>
              <a:rPr lang="en-GB" b="1" dirty="0" smtClean="0">
                <a:latin typeface="Comic Sans MS" panose="030F0702030302020204" pitchFamily="66" charset="0"/>
              </a:rPr>
              <a:t>ove the ten stick to make another equation that keeps the scales balanced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37" y="4437044"/>
            <a:ext cx="304826" cy="3200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90" y="4105339"/>
            <a:ext cx="304826" cy="3200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197" y="4456819"/>
            <a:ext cx="304826" cy="3200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51" y="4127300"/>
            <a:ext cx="304826" cy="3200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567" y="4456819"/>
            <a:ext cx="304826" cy="3200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80" y="3756968"/>
            <a:ext cx="304826" cy="3200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96" y="3773634"/>
            <a:ext cx="304826" cy="3200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352" y="4127300"/>
            <a:ext cx="304826" cy="3200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67" y="4121414"/>
            <a:ext cx="304826" cy="320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877" y="4411317"/>
            <a:ext cx="304826" cy="3200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30" y="3260376"/>
            <a:ext cx="274344" cy="15165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204648" y="5843451"/>
            <a:ext cx="478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   +       =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4"/>
          <p:cNvSpPr txBox="1">
            <a:spLocks noChangeArrowheads="1"/>
          </p:cNvSpPr>
          <p:nvPr/>
        </p:nvSpPr>
        <p:spPr bwMode="auto">
          <a:xfrm>
            <a:off x="7994809" y="5072623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</a:t>
            </a:r>
            <a:r>
              <a:rPr lang="en-GB" altLang="en-US" sz="6600" dirty="0" smtClean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84313" y="549275"/>
            <a:ext cx="8440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tx1"/>
                </a:solidFill>
              </a:rPr>
              <a:t>Make this equation into Number Bond </a:t>
            </a:r>
            <a:r>
              <a:rPr lang="en-GB" altLang="en-US" b="1" dirty="0">
                <a:solidFill>
                  <a:schemeClr val="tx1"/>
                </a:solidFill>
              </a:rPr>
              <a:t>to </a:t>
            </a:r>
            <a:r>
              <a:rPr lang="en-GB" altLang="en-US" b="1" dirty="0" smtClean="0">
                <a:solidFill>
                  <a:schemeClr val="tx1"/>
                </a:solidFill>
              </a:rPr>
              <a:t>20 by adding 10 to each side </a:t>
            </a:r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922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03" y="1225215"/>
            <a:ext cx="1429688" cy="35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55" y="1199931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8"/>
          <p:cNvSpPr txBox="1">
            <a:spLocks noChangeArrowheads="1"/>
          </p:cNvSpPr>
          <p:nvPr/>
        </p:nvSpPr>
        <p:spPr bwMode="auto">
          <a:xfrm>
            <a:off x="4796443" y="2486025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3" name="TextBox 40"/>
          <p:cNvSpPr txBox="1">
            <a:spLocks noChangeArrowheads="1"/>
          </p:cNvSpPr>
          <p:nvPr/>
        </p:nvSpPr>
        <p:spPr bwMode="auto">
          <a:xfrm>
            <a:off x="6997961" y="252227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4887047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7253955" y="509558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7" name="TextBox 44"/>
          <p:cNvSpPr txBox="1">
            <a:spLocks noChangeArrowheads="1"/>
          </p:cNvSpPr>
          <p:nvPr/>
        </p:nvSpPr>
        <p:spPr bwMode="auto">
          <a:xfrm>
            <a:off x="8025552" y="5095588"/>
            <a:ext cx="1154112" cy="110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 smtClean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050223" y="2522279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 smtClean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25" y="1225215"/>
            <a:ext cx="1429688" cy="35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11" y="1225215"/>
            <a:ext cx="1429688" cy="35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31"/>
          <p:cNvSpPr/>
          <p:nvPr/>
        </p:nvSpPr>
        <p:spPr>
          <a:xfrm>
            <a:off x="3465006" y="5229227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8223021" y="5084764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</a:t>
            </a:r>
            <a:r>
              <a:rPr lang="en-GB" altLang="en-US" sz="6600" dirty="0" smtClean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42" name="TextBox 36"/>
          <p:cNvSpPr txBox="1">
            <a:spLocks noChangeArrowheads="1"/>
          </p:cNvSpPr>
          <p:nvPr/>
        </p:nvSpPr>
        <p:spPr bwMode="auto">
          <a:xfrm>
            <a:off x="5922962" y="2555002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698302" y="423562"/>
            <a:ext cx="9406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we need to add to this equation to make it correct.</a:t>
            </a:r>
            <a:endParaRPr lang="en-GB" alt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81" y="1380549"/>
            <a:ext cx="142398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01" y="1241425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8"/>
          <p:cNvSpPr txBox="1">
            <a:spLocks noChangeArrowheads="1"/>
          </p:cNvSpPr>
          <p:nvPr/>
        </p:nvSpPr>
        <p:spPr bwMode="auto">
          <a:xfrm>
            <a:off x="4749800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8" name="TextBox 40"/>
          <p:cNvSpPr txBox="1">
            <a:spLocks noChangeArrowheads="1"/>
          </p:cNvSpPr>
          <p:nvPr/>
        </p:nvSpPr>
        <p:spPr bwMode="auto">
          <a:xfrm>
            <a:off x="7148549" y="2532369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4749800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50" name="TextBox 42"/>
          <p:cNvSpPr txBox="1">
            <a:spLocks noChangeArrowheads="1"/>
          </p:cNvSpPr>
          <p:nvPr/>
        </p:nvSpPr>
        <p:spPr bwMode="auto">
          <a:xfrm>
            <a:off x="7534275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52" name="TextBox 44"/>
          <p:cNvSpPr txBox="1">
            <a:spLocks noChangeArrowheads="1"/>
          </p:cNvSpPr>
          <p:nvPr/>
        </p:nvSpPr>
        <p:spPr bwMode="auto">
          <a:xfrm>
            <a:off x="8443119" y="5054679"/>
            <a:ext cx="1154112" cy="110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 smtClean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703024"/>
            <a:ext cx="7191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03" y="1380549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96" y="1241425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31"/>
          <p:cNvSpPr/>
          <p:nvPr/>
        </p:nvSpPr>
        <p:spPr>
          <a:xfrm>
            <a:off x="3314741" y="5231322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Box 44"/>
          <p:cNvSpPr txBox="1">
            <a:spLocks noChangeArrowheads="1"/>
          </p:cNvSpPr>
          <p:nvPr/>
        </p:nvSpPr>
        <p:spPr bwMode="auto">
          <a:xfrm>
            <a:off x="8624888" y="5084764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</a:t>
            </a:r>
            <a:r>
              <a:rPr lang="en-GB" altLang="en-US" sz="6600" dirty="0" smtClean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266" name="TextBox 37"/>
          <p:cNvSpPr txBox="1">
            <a:spLocks noChangeArrowheads="1"/>
          </p:cNvSpPr>
          <p:nvPr/>
        </p:nvSpPr>
        <p:spPr bwMode="auto">
          <a:xfrm>
            <a:off x="6034089" y="2516189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689100"/>
            <a:ext cx="14398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684464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250951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38"/>
          <p:cNvSpPr txBox="1">
            <a:spLocks noChangeArrowheads="1"/>
          </p:cNvSpPr>
          <p:nvPr/>
        </p:nvSpPr>
        <p:spPr bwMode="auto">
          <a:xfrm>
            <a:off x="4749800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3" name="TextBox 40"/>
          <p:cNvSpPr txBox="1">
            <a:spLocks noChangeArrowheads="1"/>
          </p:cNvSpPr>
          <p:nvPr/>
        </p:nvSpPr>
        <p:spPr bwMode="auto">
          <a:xfrm>
            <a:off x="7534275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4" name="TextBox 41"/>
          <p:cNvSpPr txBox="1">
            <a:spLocks noChangeArrowheads="1"/>
          </p:cNvSpPr>
          <p:nvPr/>
        </p:nvSpPr>
        <p:spPr bwMode="auto">
          <a:xfrm>
            <a:off x="4749800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5" name="TextBox 42"/>
          <p:cNvSpPr txBox="1">
            <a:spLocks noChangeArrowheads="1"/>
          </p:cNvSpPr>
          <p:nvPr/>
        </p:nvSpPr>
        <p:spPr bwMode="auto">
          <a:xfrm>
            <a:off x="7534275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6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97" y="976313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06" y="1241425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: Rounded Corners 31"/>
          <p:cNvSpPr/>
          <p:nvPr/>
        </p:nvSpPr>
        <p:spPr>
          <a:xfrm>
            <a:off x="3427448" y="5126037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663577" y="514648"/>
            <a:ext cx="9406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we need to add to this equation to make it correct.</a:t>
            </a:r>
            <a:endParaRPr lang="en-GB" alt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8742414" y="5035550"/>
            <a:ext cx="1154112" cy="110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 smtClean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0" y="82320"/>
            <a:ext cx="10515600" cy="10394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Task</a:t>
            </a:r>
            <a:r>
              <a:rPr lang="en-GB" sz="3200" b="1" dirty="0" smtClean="0">
                <a:latin typeface="Comic Sans MS" panose="030F0702030302020204" pitchFamily="66" charset="0"/>
              </a:rPr>
              <a:t>: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Year 1</a:t>
            </a:r>
            <a:r>
              <a:rPr lang="en-GB" sz="3200" b="1" dirty="0" smtClean="0">
                <a:latin typeface="Comic Sans MS" panose="030F0702030302020204" pitchFamily="66" charset="0"/>
              </a:rPr>
              <a:t>  Complete a </a:t>
            </a:r>
            <a:r>
              <a:rPr lang="en-GB" sz="3200" b="1" dirty="0" smtClean="0">
                <a:latin typeface="Comic Sans MS" panose="030F0702030302020204" pitchFamily="66" charset="0"/>
              </a:rPr>
              <a:t>worksheet for number bonds to 10 and 20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6700" y="1970202"/>
            <a:ext cx="6297066" cy="4479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57" y="1656143"/>
            <a:ext cx="3490262" cy="479339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206" y="235670"/>
            <a:ext cx="30448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Number bonds to 20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61" y="131975"/>
            <a:ext cx="4907046" cy="65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5" y="1338606"/>
            <a:ext cx="4618875" cy="54300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8580" y="82320"/>
            <a:ext cx="11246962" cy="103946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Comic Sans MS" panose="030F0702030302020204" pitchFamily="66" charset="0"/>
              </a:rPr>
              <a:t>Task: </a:t>
            </a:r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Year 2</a:t>
            </a:r>
            <a:r>
              <a:rPr lang="en-GB" sz="2800" b="1" dirty="0" smtClean="0">
                <a:latin typeface="Comic Sans MS" panose="030F0702030302020204" pitchFamily="66" charset="0"/>
              </a:rPr>
              <a:t>  Complete a worksheet for number bonds to 20 and 100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771" y="1252475"/>
            <a:ext cx="4666662" cy="55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23" y="141401"/>
            <a:ext cx="2997177" cy="429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14" y="2694858"/>
            <a:ext cx="3115584" cy="4163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26"/>
            <a:ext cx="3089270" cy="4427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344" y="2694858"/>
            <a:ext cx="2905084" cy="416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084684" y="-679206"/>
            <a:ext cx="2773521" cy="3974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846" y="4436518"/>
            <a:ext cx="2620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Year 2 </a:t>
            </a:r>
            <a:r>
              <a:rPr lang="en-GB" sz="2400" b="1" dirty="0" smtClean="0">
                <a:latin typeface="Comic Sans MS" panose="030F0702030302020204" pitchFamily="66" charset="0"/>
              </a:rPr>
              <a:t>– cut out the dominoes and match up the dominoes that make 100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1353" y="0"/>
            <a:ext cx="10515600" cy="165330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Session 1: Lesson objectives:</a:t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b="1" dirty="0" smtClean="0"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To recall number bonds to 10 or 20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>To review whole Part-Part Model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91353" y="2075007"/>
            <a:ext cx="518160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https://www.youtube.com/watch?v=ch7KzI3n2Zk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 practise chanting number bonds to 10 for fluency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33655" y="2075007"/>
            <a:ext cx="5181600" cy="435133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To be able to recall number bonds to 10 or 20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To use a whole part-part model showing number bonds to 10 or 20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6553" t="5782" r="22907" b="23676"/>
          <a:stretch/>
        </p:blipFill>
        <p:spPr>
          <a:xfrm>
            <a:off x="7427565" y="4346837"/>
            <a:ext cx="2875056" cy="20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390" y="365125"/>
            <a:ext cx="11755224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Session 3: Space game: Stop the rocket from crashing by working out number bonds to 10 and 20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85002" y="1901039"/>
            <a:ext cx="5812410" cy="435133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hlinkClick r:id="rId2"/>
              </a:rPr>
              <a:t>https://www.youtube.com/watch?v=UuhEU56lzpc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21" y="3003993"/>
            <a:ext cx="5422971" cy="305042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07390" y="1976454"/>
            <a:ext cx="5682892" cy="4351338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hlinkClick r:id="rId4"/>
              </a:rPr>
              <a:t>https://www.youtube.com/watch?v=gpqnQifNYlE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99" y="3097857"/>
            <a:ext cx="5256101" cy="29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1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Session 3:  Using a part-part whole model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8" y="1300898"/>
            <a:ext cx="11538408" cy="522244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Watch the video for part- part whole model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vimeo.com/461356119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553" t="5782" r="22907" b="23676"/>
          <a:stretch/>
        </p:blipFill>
        <p:spPr>
          <a:xfrm>
            <a:off x="6345224" y="2611225"/>
            <a:ext cx="5008576" cy="36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53" t="5782" r="22907" b="23676"/>
          <a:stretch/>
        </p:blipFill>
        <p:spPr>
          <a:xfrm>
            <a:off x="5331584" y="2022690"/>
            <a:ext cx="6604254" cy="4776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588" y="1980733"/>
            <a:ext cx="393485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10 + 0 = 10     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9 + 1 </a:t>
            </a:r>
            <a:r>
              <a:rPr lang="en-GB" sz="4800" b="1" dirty="0" smtClean="0">
                <a:latin typeface="Comic Sans MS" panose="030F0702030302020204" pitchFamily="66" charset="0"/>
              </a:rPr>
              <a:t>= </a:t>
            </a:r>
            <a:r>
              <a:rPr lang="en-GB" sz="4800" b="1" dirty="0">
                <a:latin typeface="Comic Sans MS" panose="030F0702030302020204" pitchFamily="66" charset="0"/>
              </a:rPr>
              <a:t>10    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8 + 2 = 10     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7 + 3 = 10     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6 + 4 = 10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5 + 5 = 10 </a:t>
            </a:r>
            <a:endParaRPr lang="en-GB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1584" y="2022690"/>
            <a:ext cx="2528365" cy="826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5588" y="107004"/>
            <a:ext cx="1120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Task 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Year 1: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    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Purple Group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Draw 6 whole part-part models and write the equations in them</a:t>
            </a:r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53" t="5782" r="22907" b="23676"/>
          <a:stretch/>
        </p:blipFill>
        <p:spPr>
          <a:xfrm>
            <a:off x="6345223" y="2234153"/>
            <a:ext cx="5529903" cy="3999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588" y="107004"/>
            <a:ext cx="1120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Task </a:t>
            </a:r>
            <a:r>
              <a:rPr lang="en-GB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 Year 1: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    </a:t>
            </a:r>
            <a:endParaRPr lang="en-GB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Draw 6 whole part-part models and write the equations in them</a:t>
            </a:r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315" y="2366128"/>
            <a:ext cx="512818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 smtClean="0">
                <a:latin typeface="Comic Sans MS" panose="030F0702030302020204" pitchFamily="66" charset="0"/>
              </a:rPr>
              <a:t>Write the number bonds to 10 using the part whole model</a:t>
            </a:r>
          </a:p>
          <a:p>
            <a:pPr marL="514350" indent="-514350">
              <a:buAutoNum type="arabicPeriod"/>
            </a:pPr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Use the counters to help you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endParaRPr lang="en-GB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588" y="107004"/>
            <a:ext cx="55655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Task 1- Year 2s: Independent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Write some equations for number bonds to 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Draw 6 whole part-part models and write the equations in them</a:t>
            </a:r>
            <a:endParaRPr lang="en-GB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417" y="3315818"/>
            <a:ext cx="45720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10 + </a:t>
            </a:r>
            <a:r>
              <a:rPr lang="en-GB" sz="4800" b="1" dirty="0" smtClean="0">
                <a:latin typeface="Comic Sans MS" panose="030F0702030302020204" pitchFamily="66" charset="0"/>
              </a:rPr>
              <a:t>10 </a:t>
            </a:r>
            <a:r>
              <a:rPr lang="en-GB" sz="4800" b="1" dirty="0">
                <a:latin typeface="Comic Sans MS" panose="030F0702030302020204" pitchFamily="66" charset="0"/>
              </a:rPr>
              <a:t>= </a:t>
            </a:r>
            <a:r>
              <a:rPr lang="en-GB" sz="4800" b="1" dirty="0" smtClean="0">
                <a:latin typeface="Comic Sans MS" panose="030F0702030302020204" pitchFamily="66" charset="0"/>
              </a:rPr>
              <a:t>20        </a:t>
            </a:r>
            <a:endParaRPr lang="en-GB" sz="4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4800" b="1" dirty="0">
                <a:latin typeface="Comic Sans MS" panose="030F0702030302020204" pitchFamily="66" charset="0"/>
              </a:rPr>
              <a:t> 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553" t="5782" r="22907" b="23676"/>
          <a:stretch/>
        </p:blipFill>
        <p:spPr>
          <a:xfrm>
            <a:off x="776035" y="4526793"/>
            <a:ext cx="3461078" cy="2331207"/>
          </a:xfrm>
          <a:prstGeom prst="rect">
            <a:avLst/>
          </a:prstGeom>
        </p:spPr>
      </p:pic>
      <p:pic>
        <p:nvPicPr>
          <p:cNvPr id="1030" name="Picture 6" descr="Part-Whole template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26304"/>
          <a:stretch/>
        </p:blipFill>
        <p:spPr bwMode="auto">
          <a:xfrm>
            <a:off x="6876886" y="2826626"/>
            <a:ext cx="4199609" cy="39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886" y="1084082"/>
            <a:ext cx="469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Use 3 numbers to make 20 on these part- part- part whole model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53" t="5782" r="22907" b="23676"/>
          <a:stretch/>
        </p:blipFill>
        <p:spPr>
          <a:xfrm>
            <a:off x="321496" y="2177592"/>
            <a:ext cx="5739939" cy="4151658"/>
          </a:xfrm>
          <a:prstGeom prst="rect">
            <a:avLst/>
          </a:prstGeom>
        </p:spPr>
      </p:pic>
      <p:pic>
        <p:nvPicPr>
          <p:cNvPr id="2050" name="Picture 2" descr="Large Number Bond Template by Kelly G | Teachers Pay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08" y="2177592"/>
            <a:ext cx="5361919" cy="4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496" y="122549"/>
            <a:ext cx="783269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Task 2: </a:t>
            </a:r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Year 2s </a:t>
            </a:r>
            <a:r>
              <a:rPr lang="en-GB" sz="2800" dirty="0" smtClean="0">
                <a:latin typeface="Comic Sans MS" panose="030F0702030302020204" pitchFamily="66" charset="0"/>
              </a:rPr>
              <a:t>Write equations to 100 using multiples of 10 or 5 and write them in the part whole model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365125"/>
            <a:ext cx="5163127" cy="79865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Number bonds to 10</a:t>
            </a:r>
            <a:endParaRPr lang="en-GB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145" y="1163782"/>
            <a:ext cx="11628582" cy="546792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 at the next few slides and look at the pattern for number bonds to 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Think about:</a:t>
            </a:r>
          </a:p>
          <a:p>
            <a:r>
              <a:rPr lang="en-GB" dirty="0" smtClean="0"/>
              <a:t>What is happening to each column?</a:t>
            </a:r>
          </a:p>
          <a:p>
            <a:r>
              <a:rPr lang="en-GB" dirty="0" smtClean="0"/>
              <a:t>What is happening to the </a:t>
            </a:r>
            <a:r>
              <a:rPr lang="en-GB" dirty="0" err="1" smtClean="0"/>
              <a:t>numicon</a:t>
            </a:r>
            <a:r>
              <a:rPr lang="en-GB" dirty="0" smtClean="0"/>
              <a:t> shapes?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279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Number Bonds to 10</a:t>
            </a:r>
          </a:p>
        </p:txBody>
      </p:sp>
      <p:pic>
        <p:nvPicPr>
          <p:cNvPr id="922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00" y="1411046"/>
            <a:ext cx="1429688" cy="355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250951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8"/>
          <p:cNvSpPr txBox="1">
            <a:spLocks noChangeArrowheads="1"/>
          </p:cNvSpPr>
          <p:nvPr/>
        </p:nvSpPr>
        <p:spPr bwMode="auto">
          <a:xfrm>
            <a:off x="4729640" y="2646307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3" name="TextBox 40"/>
          <p:cNvSpPr txBox="1">
            <a:spLocks noChangeArrowheads="1"/>
          </p:cNvSpPr>
          <p:nvPr/>
        </p:nvSpPr>
        <p:spPr bwMode="auto">
          <a:xfrm>
            <a:off x="7534275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4887047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7534275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7" name="TextBox 44"/>
          <p:cNvSpPr txBox="1">
            <a:spLocks noChangeArrowheads="1"/>
          </p:cNvSpPr>
          <p:nvPr/>
        </p:nvSpPr>
        <p:spPr bwMode="auto">
          <a:xfrm>
            <a:off x="8624888" y="5084764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</a:t>
            </a:r>
            <a:r>
              <a:rPr lang="en-GB" altLang="en-US" sz="6600" dirty="0" smtClean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228" name="TextBox 45"/>
          <p:cNvSpPr txBox="1">
            <a:spLocks noChangeArrowheads="1"/>
          </p:cNvSpPr>
          <p:nvPr/>
        </p:nvSpPr>
        <p:spPr bwMode="auto">
          <a:xfrm>
            <a:off x="3465006" y="5117316"/>
            <a:ext cx="13415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8402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865320" y="2633519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0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7485" y="2696066"/>
            <a:ext cx="814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?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279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Number Bonds to 10</a:t>
            </a:r>
          </a:p>
        </p:txBody>
      </p:sp>
      <p:pic>
        <p:nvPicPr>
          <p:cNvPr id="1024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241426"/>
            <a:ext cx="142398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250951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8"/>
          <p:cNvSpPr txBox="1">
            <a:spLocks noChangeArrowheads="1"/>
          </p:cNvSpPr>
          <p:nvPr/>
        </p:nvSpPr>
        <p:spPr bwMode="auto">
          <a:xfrm>
            <a:off x="4749800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8" name="TextBox 40"/>
          <p:cNvSpPr txBox="1">
            <a:spLocks noChangeArrowheads="1"/>
          </p:cNvSpPr>
          <p:nvPr/>
        </p:nvSpPr>
        <p:spPr bwMode="auto">
          <a:xfrm>
            <a:off x="7534275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49" name="TextBox 41"/>
          <p:cNvSpPr txBox="1">
            <a:spLocks noChangeArrowheads="1"/>
          </p:cNvSpPr>
          <p:nvPr/>
        </p:nvSpPr>
        <p:spPr bwMode="auto">
          <a:xfrm>
            <a:off x="4749800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50" name="TextBox 42"/>
          <p:cNvSpPr txBox="1">
            <a:spLocks noChangeArrowheads="1"/>
          </p:cNvSpPr>
          <p:nvPr/>
        </p:nvSpPr>
        <p:spPr bwMode="auto">
          <a:xfrm>
            <a:off x="7534275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52" name="TextBox 44"/>
          <p:cNvSpPr txBox="1">
            <a:spLocks noChangeArrowheads="1"/>
          </p:cNvSpPr>
          <p:nvPr/>
        </p:nvSpPr>
        <p:spPr bwMode="auto">
          <a:xfrm>
            <a:off x="8624888" y="5084764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10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0253" name="TextBox 45"/>
          <p:cNvSpPr txBox="1">
            <a:spLocks noChangeArrowheads="1"/>
          </p:cNvSpPr>
          <p:nvPr/>
        </p:nvSpPr>
        <p:spPr bwMode="auto">
          <a:xfrm>
            <a:off x="3184526" y="5084764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9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8402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8402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Hide Answer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7" y="2656681"/>
            <a:ext cx="7191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7"/>
          <p:cNvSpPr txBox="1">
            <a:spLocks noChangeArrowheads="1"/>
          </p:cNvSpPr>
          <p:nvPr/>
        </p:nvSpPr>
        <p:spPr bwMode="auto">
          <a:xfrm>
            <a:off x="6034089" y="2516189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956300" y="5180013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279650" y="765175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Number Bonds to 10</a:t>
            </a:r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1689100"/>
            <a:ext cx="14398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684464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250951"/>
            <a:ext cx="14398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38"/>
          <p:cNvSpPr txBox="1">
            <a:spLocks noChangeArrowheads="1"/>
          </p:cNvSpPr>
          <p:nvPr/>
        </p:nvSpPr>
        <p:spPr bwMode="auto">
          <a:xfrm>
            <a:off x="4749800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3" name="TextBox 40"/>
          <p:cNvSpPr txBox="1">
            <a:spLocks noChangeArrowheads="1"/>
          </p:cNvSpPr>
          <p:nvPr/>
        </p:nvSpPr>
        <p:spPr bwMode="auto">
          <a:xfrm>
            <a:off x="7534275" y="2476501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4" name="TextBox 41"/>
          <p:cNvSpPr txBox="1">
            <a:spLocks noChangeArrowheads="1"/>
          </p:cNvSpPr>
          <p:nvPr/>
        </p:nvSpPr>
        <p:spPr bwMode="auto">
          <a:xfrm>
            <a:off x="4749800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+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5" name="TextBox 42"/>
          <p:cNvSpPr txBox="1">
            <a:spLocks noChangeArrowheads="1"/>
          </p:cNvSpPr>
          <p:nvPr/>
        </p:nvSpPr>
        <p:spPr bwMode="auto">
          <a:xfrm>
            <a:off x="7534275" y="508476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=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7" name="TextBox 44"/>
          <p:cNvSpPr txBox="1">
            <a:spLocks noChangeArrowheads="1"/>
          </p:cNvSpPr>
          <p:nvPr/>
        </p:nvSpPr>
        <p:spPr bwMode="auto">
          <a:xfrm>
            <a:off x="8624888" y="5084764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10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8" name="TextBox 45"/>
          <p:cNvSpPr txBox="1">
            <a:spLocks noChangeArrowheads="1"/>
          </p:cNvSpPr>
          <p:nvPr/>
        </p:nvSpPr>
        <p:spPr bwMode="auto">
          <a:xfrm>
            <a:off x="3184526" y="5084764"/>
            <a:ext cx="105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chemeClr val="tx1"/>
                </a:solidFill>
              </a:rPr>
              <a:t>8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8402638" y="549275"/>
            <a:ext cx="1509712" cy="3698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Show Answer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8402638" y="549275"/>
            <a:ext cx="1509712" cy="3698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Hide Answer</a:t>
            </a:r>
          </a:p>
        </p:txBody>
      </p:sp>
    </p:spTree>
    <p:extLst>
      <p:ext uri="{BB962C8B-B14F-4D97-AF65-F5344CB8AC3E}">
        <p14:creationId xmlns:p14="http://schemas.microsoft.com/office/powerpoint/2010/main" val="15611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258618"/>
            <a:ext cx="11610109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anose="030F0702030302020204" pitchFamily="66" charset="0"/>
              </a:rPr>
              <a:t>Task 1</a:t>
            </a:r>
            <a:r>
              <a:rPr lang="en-GB" sz="2800" b="1" dirty="0" smtClean="0">
                <a:latin typeface="Comic Sans MS" panose="030F0702030302020204" pitchFamily="66" charset="0"/>
              </a:rPr>
              <a:t>:   </a:t>
            </a:r>
            <a:r>
              <a:rPr lang="en-GB" sz="2800" b="1" dirty="0" smtClean="0">
                <a:latin typeface="Comic Sans MS" panose="030F0702030302020204" pitchFamily="66" charset="0"/>
              </a:rPr>
              <a:t>Look at the pattern below can you complete it.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                                      </a:t>
            </a:r>
          </a:p>
          <a:p>
            <a:r>
              <a:rPr lang="en-GB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Year 2s use your number bonds</a:t>
            </a:r>
          </a:p>
          <a:p>
            <a:r>
              <a:rPr lang="en-GB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to 10 and write number bonds</a:t>
            </a:r>
          </a:p>
          <a:p>
            <a:r>
              <a:rPr lang="en-GB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to 100</a:t>
            </a:r>
            <a:r>
              <a:rPr lang="en-GB" sz="3600" b="1" dirty="0" smtClean="0">
                <a:latin typeface="Comic Sans MS" panose="030F0702030302020204" pitchFamily="66" charset="0"/>
              </a:rPr>
              <a:t>                              </a:t>
            </a:r>
            <a:endParaRPr lang="en-GB" sz="3600" b="1" dirty="0">
              <a:latin typeface="Comic Sans MS" panose="030F0702030302020204" pitchFamily="66" charset="0"/>
            </a:endParaRPr>
          </a:p>
          <a:p>
            <a:r>
              <a:rPr lang="en-GB" sz="4800" b="1" dirty="0" smtClean="0">
                <a:latin typeface="Comic Sans MS" panose="030F0702030302020204" pitchFamily="66" charset="0"/>
              </a:rPr>
              <a:t>    </a:t>
            </a:r>
            <a:r>
              <a:rPr lang="en-GB" sz="3600" b="1" dirty="0" smtClean="0">
                <a:latin typeface="Comic Sans MS" panose="030F0702030302020204" pitchFamily="66" charset="0"/>
              </a:rPr>
              <a:t>10 + 0 =                 100 +  0 = 100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      9 + 1 =                   90 + 10 = 100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      8 + 2 =                   ?? + ??  = 100</a:t>
            </a:r>
          </a:p>
          <a:p>
            <a:r>
              <a:rPr lang="en-GB" sz="3600" b="1" dirty="0" smtClean="0">
                <a:latin typeface="Comic Sans MS" panose="030F0702030302020204" pitchFamily="66" charset="0"/>
              </a:rPr>
              <a:t>      ? + ? =</a:t>
            </a:r>
          </a:p>
          <a:p>
            <a:endParaRPr lang="en-GB" sz="3600" b="1" dirty="0" smtClean="0"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Helpful hint: Use 10 counters or pieces of pasta and divide into two groups then write as an equation.</a:t>
            </a:r>
            <a:endParaRPr lang="en-GB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09" y="150829"/>
            <a:ext cx="51108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Look at the list of equations. Did you find them all?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8993" y="150829"/>
            <a:ext cx="485323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happens if we swop the numbers around?</a:t>
            </a:r>
            <a:endParaRPr lang="en-GB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09" y="1747840"/>
            <a:ext cx="11642103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anose="030F0702030302020204" pitchFamily="66" charset="0"/>
              </a:rPr>
              <a:t>10 + 0 = 10 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0 + 10 = 10</a:t>
            </a:r>
          </a:p>
          <a:p>
            <a:r>
              <a:rPr lang="en-GB" sz="4400" b="1" dirty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9 + 1  = 10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  + 9  = 10</a:t>
            </a:r>
          </a:p>
          <a:p>
            <a:r>
              <a:rPr lang="en-GB" sz="4400" b="1" dirty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8 + 2 = 10 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  + 8  = 10</a:t>
            </a:r>
          </a:p>
          <a:p>
            <a:r>
              <a:rPr lang="en-GB" sz="4400" b="1" dirty="0" smtClean="0">
                <a:latin typeface="Comic Sans MS" panose="030F0702030302020204" pitchFamily="66" charset="0"/>
              </a:rPr>
              <a:t> 7 + 3 = 10 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  + 7  = 10</a:t>
            </a:r>
          </a:p>
          <a:p>
            <a:r>
              <a:rPr lang="en-GB" sz="4400" b="1" dirty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6 + 4 = 10 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  + 6  = 10</a:t>
            </a:r>
          </a:p>
          <a:p>
            <a:r>
              <a:rPr lang="en-GB" sz="4400" b="1" dirty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5 + 5 = 10             </a:t>
            </a:r>
            <a:r>
              <a:rPr lang="en-GB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  + 5  = 10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</a:t>
            </a:r>
            <a:r>
              <a:rPr lang="en-GB" sz="4800" dirty="0" smtClean="0">
                <a:latin typeface="Comic Sans MS" panose="030F0702030302020204" pitchFamily="66" charset="0"/>
              </a:rPr>
              <a:t>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2987" y="1535824"/>
            <a:ext cx="4025246" cy="51470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79109" y="1494452"/>
            <a:ext cx="4025246" cy="51470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32802" cy="7095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Task 2: Year 1     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Independent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Content Placeholder 6" descr="Worksheet: Number Bonds (Numbers to 10) | Helping With Math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4" y="1498862"/>
            <a:ext cx="5816338" cy="513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Worksheet: Number Bonds (Numbers to 10) | Helping With Math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76" y="1498862"/>
            <a:ext cx="5835191" cy="513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7964" y="1498862"/>
            <a:ext cx="15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Purple Group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760</Words>
  <Application>Microsoft Office PowerPoint</Application>
  <PresentationFormat>Widescreen</PresentationFormat>
  <Paragraphs>147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PowerPoint Presentation</vt:lpstr>
      <vt:lpstr>Session 1: Lesson objectives:  To recall number bonds to 10 or 20 To review whole Part-Part Model</vt:lpstr>
      <vt:lpstr>Number bonds to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2: Year 1      Independent</vt:lpstr>
      <vt:lpstr>Task 2: Year 2      Independent</vt:lpstr>
      <vt:lpstr>Session 2  Lesson objective:  To use number bonds to 10 and write number bonds to 20 </vt:lpstr>
      <vt:lpstr>Task 1: Use number bonds to 10 to make Number bonds to 20    </vt:lpstr>
      <vt:lpstr>PowerPoint Presentation</vt:lpstr>
      <vt:lpstr>PowerPoint Presentation</vt:lpstr>
      <vt:lpstr>PowerPoint Presentation</vt:lpstr>
      <vt:lpstr>Task: Year 1  Complete a worksheet for number bonds to 10 and 20</vt:lpstr>
      <vt:lpstr>PowerPoint Presentation</vt:lpstr>
      <vt:lpstr>PowerPoint Presentation</vt:lpstr>
      <vt:lpstr>PowerPoint Presentation</vt:lpstr>
      <vt:lpstr>Session 3: Space game: Stop the rocket from crashing by working out number bonds to 10 and 20</vt:lpstr>
      <vt:lpstr>Session 3:  Using a part-part whole model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Reviewing Whole Part-Part Model</dc:title>
  <dc:creator>denise waller</dc:creator>
  <cp:lastModifiedBy>denise waller</cp:lastModifiedBy>
  <cp:revision>26</cp:revision>
  <dcterms:created xsi:type="dcterms:W3CDTF">2021-01-02T15:05:27Z</dcterms:created>
  <dcterms:modified xsi:type="dcterms:W3CDTF">2021-01-05T14:47:42Z</dcterms:modified>
</cp:coreProperties>
</file>