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302" r:id="rId3"/>
    <p:sldId id="271" r:id="rId4"/>
    <p:sldId id="256" r:id="rId5"/>
    <p:sldId id="274" r:id="rId6"/>
    <p:sldId id="276" r:id="rId7"/>
    <p:sldId id="272" r:id="rId8"/>
    <p:sldId id="281" r:id="rId9"/>
    <p:sldId id="277" r:id="rId10"/>
    <p:sldId id="278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93" r:id="rId19"/>
    <p:sldId id="292" r:id="rId20"/>
    <p:sldId id="294" r:id="rId21"/>
    <p:sldId id="289" r:id="rId22"/>
    <p:sldId id="291" r:id="rId23"/>
    <p:sldId id="290" r:id="rId24"/>
    <p:sldId id="295" r:id="rId25"/>
    <p:sldId id="296" r:id="rId26"/>
    <p:sldId id="297" r:id="rId27"/>
    <p:sldId id="304" r:id="rId28"/>
    <p:sldId id="305" r:id="rId29"/>
    <p:sldId id="303" r:id="rId30"/>
    <p:sldId id="306" r:id="rId31"/>
    <p:sldId id="299" r:id="rId32"/>
    <p:sldId id="298" r:id="rId33"/>
    <p:sldId id="300" r:id="rId34"/>
    <p:sldId id="301" r:id="rId35"/>
    <p:sldId id="307" r:id="rId36"/>
    <p:sldId id="308" r:id="rId37"/>
    <p:sldId id="309" r:id="rId38"/>
    <p:sldId id="310" r:id="rId39"/>
    <p:sldId id="31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6" autoAdjust="0"/>
  </p:normalViewPr>
  <p:slideViewPr>
    <p:cSldViewPr snapToGrid="0">
      <p:cViewPr varScale="1">
        <p:scale>
          <a:sx n="81" d="100"/>
          <a:sy n="81" d="100"/>
        </p:scale>
        <p:origin x="1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ACF1D-441E-40FE-A2A5-AC87A7ADBBC2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92E74-7787-44F1-A215-892C8DB479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47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26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180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06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89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8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62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DEBC8-32F4-4EEA-97A9-14FD4C7EB4F5}" type="datetime1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69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491D-9283-4685-9E8E-ED3EC5260177}" type="datetime1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8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618A-88B5-47D2-A964-66674DB253EB}" type="datetime1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88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8FE8-CFB7-4B75-8DCF-3675AEAFF4B5}" type="datetime1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33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ADC5-4483-4F38-8970-F4953DB0BC6A}" type="datetime1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29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86FE-6CA0-474E-AE52-3B49B904E7B7}" type="datetime1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35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D084-7680-41A2-A366-720E7CA5B096}" type="datetime1">
              <a:rPr lang="en-GB" smtClean="0"/>
              <a:t>08/01/2021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84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EF96-00E7-4583-A6F5-AADD639F9DC6}" type="datetime1">
              <a:rPr lang="en-GB" smtClean="0"/>
              <a:t>08/01/2021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3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5E12-CA6F-483A-A4A6-87367DA6DE75}" type="datetime1">
              <a:rPr lang="en-GB" smtClean="0"/>
              <a:t>08/01/2021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76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20B-1B66-4623-B859-4619C660F416}" type="datetime1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0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C5A8-23CF-4272-B13E-54087F4651F6}" type="datetime1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4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0983B-7EC7-4158-945E-283F540993E3}" type="datetime1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7BD1D-E1E8-4C74-AB78-71C2E5ECA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66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izshed.com/en-gb/browse/QNTCLTO" TargetMode="External"/><Relationship Id="rId2" Type="http://schemas.openxmlformats.org/officeDocument/2006/relationships/hyperlink" Target="https://youtu.be/aLOTi6MB1rg?list=PLQqF8sn28L9y5AGykvQTeUZw_Snz68jm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_tfKEIE85A?list=PLQqF8sn28L9y5AGykvQTeUZw_Snz68jm7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UuhEU56lzpc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gpqnQifNYlE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supermovers/ks1-maths-the-5-times-table/zhbm47h" TargetMode="External"/><Relationship Id="rId2" Type="http://schemas.openxmlformats.org/officeDocument/2006/relationships/hyperlink" Target="https://www.bbc.co.uk/teach/supermovers/ks1-maths-the-2-times-table-with-bridget-the-lioness/zrrx92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teach/supermovers/ks1-maths-the-10-times-table-with-webster-the-spider/zm32cq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mekUT4_Lkc?list=PLQqF8sn28L9y5AGykvQTeUZw_Snz68jm7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7MmjQ_-XlIg?list=PLQqF8sn28L9y5AGykvQTeUZw_Snz68jm7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1340"/>
            <a:ext cx="10515600" cy="570562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b="1" dirty="0" smtClean="0">
                <a:latin typeface="Comic Sans MS" panose="030F0702030302020204" pitchFamily="66" charset="0"/>
              </a:rPr>
              <a:t>Spring Term</a:t>
            </a:r>
          </a:p>
          <a:p>
            <a:pPr algn="ctr"/>
            <a:endParaRPr lang="en-GB" sz="48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 smtClean="0">
                <a:latin typeface="Comic Sans MS" panose="030F0702030302020204" pitchFamily="66" charset="0"/>
              </a:rPr>
              <a:t>Week 2</a:t>
            </a:r>
          </a:p>
          <a:p>
            <a:pPr marL="0" indent="0" algn="ctr">
              <a:buNone/>
            </a:pPr>
            <a:endParaRPr lang="en-GB" sz="4800" b="1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 smtClean="0">
                <a:latin typeface="Comic Sans MS" panose="030F0702030302020204" pitchFamily="66" charset="0"/>
              </a:rPr>
              <a:t>Year 2s Multiplication </a:t>
            </a:r>
          </a:p>
          <a:p>
            <a:pPr marL="0" indent="0" algn="ctr">
              <a:buNone/>
            </a:pPr>
            <a:endParaRPr lang="en-GB" sz="48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 smtClean="0">
                <a:latin typeface="Comic Sans MS" panose="030F0702030302020204" pitchFamily="66" charset="0"/>
              </a:rPr>
              <a:t>WB 11.1.2021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0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straws representation doesn’t belong as it represents three groups of ten, whereas the other representations all show four groups of ten.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2785F5-8420-1F46-967C-5418CC29F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64" y="2962312"/>
            <a:ext cx="1233319" cy="641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11B189-7038-CF44-A463-5561C6EB8B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37" y="3456533"/>
            <a:ext cx="1233319" cy="641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238C11-F8E9-704D-A303-97FFD5891E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93" y="3975816"/>
            <a:ext cx="1233319" cy="6413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8A3710-F10B-1540-8D93-6F880666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7" y="2355964"/>
            <a:ext cx="1916391" cy="1445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A7941D-D227-584B-B9F3-15A34DB1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9" y="3118881"/>
            <a:ext cx="1916391" cy="1445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275DCF-FAD0-5E49-9CE4-81A18899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8" y="3868684"/>
            <a:ext cx="1916391" cy="144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A391-F7CD-A547-BB35-3C7804336C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85046" y="3166973"/>
            <a:ext cx="2249353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C07AE3-CD6E-2D4F-8F53-BB5C94D880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9158" y="3166973"/>
            <a:ext cx="2249353" cy="10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E70EF3-C9D5-8048-822F-A29EF139A4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16788" y="3166974"/>
            <a:ext cx="2249353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A3BD7E-71D2-794A-BE52-061377771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425" y="4364946"/>
            <a:ext cx="1233319" cy="641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7B7F59-FA2F-3C41-920E-E5DB7B00E1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763" y="2962312"/>
            <a:ext cx="1081035" cy="110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EFA474-C20D-C346-B1F5-617F5045CC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490" y="2962312"/>
            <a:ext cx="1081035" cy="1100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541ED3-3524-E049-87D2-61EEDF681C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1" y="3977084"/>
            <a:ext cx="1081035" cy="1100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A1B7E0-7BBC-AC4A-BC0B-581AD289E8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486" y="3962102"/>
            <a:ext cx="1081035" cy="1100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CF0066-91A3-DD48-956E-E02278269F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5043" y="3173225"/>
            <a:ext cx="2249353" cy="1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337" y="133009"/>
            <a:ext cx="168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Answers</a:t>
            </a:r>
            <a:endParaRPr lang="en-GB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20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apples equally between the baskets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sentences about 8 baskets: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59F58D7-6F2B-5B4A-BC8E-9F11AF836E2F}"/>
              </a:ext>
            </a:extLst>
          </p:cNvPr>
          <p:cNvSpPr/>
          <p:nvPr/>
        </p:nvSpPr>
        <p:spPr>
          <a:xfrm>
            <a:off x="838198" y="5371710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8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4CE408-D3C1-C34E-926D-0DE6C516B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24" y="2853465"/>
            <a:ext cx="4566276" cy="228313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4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apples equally between the baskets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sentences about 8 baskets: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59F58D7-6F2B-5B4A-BC8E-9F11AF836E2F}"/>
              </a:ext>
            </a:extLst>
          </p:cNvPr>
          <p:cNvSpPr/>
          <p:nvPr/>
        </p:nvSpPr>
        <p:spPr>
          <a:xfrm>
            <a:off x="838198" y="5371710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8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81CD3-9B36-6541-AB3F-2A5C0111F9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23" y="2853464"/>
            <a:ext cx="4566277" cy="2283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337" y="133009"/>
            <a:ext cx="168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Answers</a:t>
            </a:r>
            <a:endParaRPr lang="en-GB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7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1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 </a:t>
            </a:r>
            <a:r>
              <a:rPr lang="en-GB" sz="2200" dirty="0">
                <a:solidFill>
                  <a:srgbClr val="FF3860"/>
                </a:solidFill>
              </a:rPr>
              <a:t>Three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  <a:r>
              <a:rPr lang="en-GB" sz="2200" dirty="0">
                <a:solidFill>
                  <a:srgbClr val="FF3860"/>
                </a:solidFill>
              </a:rPr>
              <a:t>Two people in each group.</a:t>
            </a: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337" y="133009"/>
            <a:ext cx="168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Answers</a:t>
            </a:r>
            <a:endParaRPr lang="en-GB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6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267" y="1107409"/>
            <a:ext cx="10275216" cy="56099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188" y="176589"/>
            <a:ext cx="11755224" cy="92634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Tuesday Warm–up – Complete the equations below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7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109" y="216816"/>
            <a:ext cx="172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Answers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79" y="929126"/>
            <a:ext cx="10859441" cy="592887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341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Tuesday - Lesson objective:</a:t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/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>To consolidate and use equal and unequal groups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Watch Video 2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youtu.be/aLOTi6MB1rg?list=PLQqF8sn28L9y5AGykvQTeUZw_Snz68jm7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Play the quiz on the following link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www.quizshed.com/en-gb/browse/QNTCLTO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5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Comic Sans MS" panose="030F0702030302020204" pitchFamily="66" charset="0"/>
              </a:rPr>
              <a:t>Something a little more challenging for those who wish to have a go.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Your Daily Challenge – Gurnard Pr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6699"/>
            <a:ext cx="4876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10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" y="1602558"/>
            <a:ext cx="11804403" cy="341535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4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</a:t>
            </a:fld>
            <a:endParaRPr lang="en-GB"/>
          </a:p>
        </p:txBody>
      </p:sp>
      <p:pic>
        <p:nvPicPr>
          <p:cNvPr id="1028" name="Picture 4" descr="Weekly Challenges | Playing &quot;Grown-Up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4"/>
          <a:stretch/>
        </p:blipFill>
        <p:spPr bwMode="auto">
          <a:xfrm>
            <a:off x="284861" y="471340"/>
            <a:ext cx="5201539" cy="47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735" y="304097"/>
            <a:ext cx="5027065" cy="609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" y="1840092"/>
            <a:ext cx="11804403" cy="317781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9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42" y="0"/>
            <a:ext cx="10930381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Wednesday Warm up: Complete the equations below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826" y="1441928"/>
            <a:ext cx="9888717" cy="536597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7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109" y="216816"/>
            <a:ext cx="172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Answers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61" y="909826"/>
            <a:ext cx="10813717" cy="58679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6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"/>
            <a:ext cx="9861223" cy="145172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Wednesday – objectives:</a:t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/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>To review and understand repeated addition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816" y="1838227"/>
            <a:ext cx="11136984" cy="433873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We have completed repeated addition activities in Year 1, today you are going to review and consolidate your understanding before we move on to using the multiplication symbol.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Watch the video below and follow the instructions from the online teacher.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youtu.be/k_tfKEIE85A?list=PLQqF8sn28L9y5AGykvQTeUZw_Snz68jm7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7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67" y="233151"/>
            <a:ext cx="10515600" cy="60583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Task : Complete the following activities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62472"/>
            <a:ext cx="6233700" cy="3673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686" y="2743200"/>
            <a:ext cx="5871313" cy="403383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1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5" y="128842"/>
            <a:ext cx="6233700" cy="3414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68" y="3542898"/>
            <a:ext cx="5903831" cy="32333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7" y="71862"/>
            <a:ext cx="5882045" cy="2955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13" y="2271859"/>
            <a:ext cx="5963299" cy="41607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0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Comic Sans MS" panose="030F0702030302020204" pitchFamily="66" charset="0"/>
              </a:rPr>
              <a:t>Something a little more challenging for those who wish to have a go.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Your Daily Challenge – Gurnard Pr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6699"/>
            <a:ext cx="4876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433" y="279110"/>
            <a:ext cx="4638773" cy="690677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Deep Diving Problems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4629" y="2130457"/>
            <a:ext cx="4755971" cy="17506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28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38200" y="1607237"/>
            <a:ext cx="327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Easiest problems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399" y="4333906"/>
            <a:ext cx="327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Harder problems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4267" y="1422571"/>
            <a:ext cx="327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Hardest problems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39505" y="2215299"/>
            <a:ext cx="1469797" cy="6598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096000" y="3676454"/>
            <a:ext cx="0" cy="754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995501" y="2045616"/>
            <a:ext cx="1440730" cy="829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7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29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7" y="1072598"/>
            <a:ext cx="3962041" cy="5785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940" y="1072598"/>
            <a:ext cx="3954713" cy="5774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285" y="1072598"/>
            <a:ext cx="3962041" cy="578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188" y="176589"/>
            <a:ext cx="11755224" cy="92634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Monday Warm–up – </a:t>
            </a:r>
            <a:r>
              <a:rPr lang="en-GB" sz="3200" dirty="0" smtClean="0">
                <a:latin typeface="Comic Sans MS" panose="030F0702030302020204" pitchFamily="66" charset="0"/>
              </a:rPr>
              <a:t>choose one of the games below</a:t>
            </a:r>
            <a:br>
              <a:rPr lang="en-GB" sz="3200" dirty="0" smtClean="0">
                <a:latin typeface="Comic Sans MS" panose="030F0702030302020204" pitchFamily="66" charset="0"/>
              </a:rPr>
            </a:b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85002" y="1901039"/>
            <a:ext cx="5812410" cy="4351338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>
                <a:hlinkClick r:id="rId2"/>
              </a:rPr>
              <a:t>https://www.youtube.com/watch?v=UuhEU56lzpc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721" y="3003993"/>
            <a:ext cx="5422971" cy="305042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07390" y="1976454"/>
            <a:ext cx="5682892" cy="4351338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>
                <a:hlinkClick r:id="rId4"/>
              </a:rPr>
              <a:t>https://www.youtube.com/watch?v=gpqnQifNYlE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99" y="3097857"/>
            <a:ext cx="5256101" cy="29565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3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13" y="94823"/>
            <a:ext cx="4892511" cy="67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48" y="1"/>
            <a:ext cx="11755225" cy="70701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Thursday Warm up: Practise your 2x, 5x, and 10x tables 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43" y="904973"/>
            <a:ext cx="11802359" cy="58351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latin typeface="Comic Sans MS" panose="030F0702030302020204" pitchFamily="66" charset="0"/>
              </a:rPr>
              <a:t>Use the BBC songs to help you practise </a:t>
            </a:r>
          </a:p>
          <a:p>
            <a:pPr marL="0" indent="0">
              <a:buNone/>
            </a:pPr>
            <a:r>
              <a:rPr lang="en-GB" dirty="0" smtClean="0"/>
              <a:t>2x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www.bbc.co.uk/teach/supermovers/ks1-maths-the-2-times-table-with-bridget-the-lioness/zrrx92p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5x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www.bbc.co.uk/teach/supermovers/ks1-maths-the-5-times-table/zhbm47h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10x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www.bbc.co.uk/teach/supermovers/ks1-maths-the-10-times-table-with-webster-the-spider/zm32cqt</a:t>
            </a:r>
            <a:endParaRPr lang="en-GB" dirty="0" smtClean="0"/>
          </a:p>
          <a:p>
            <a:pPr marL="0" indent="0">
              <a:buNone/>
            </a:pPr>
            <a:endParaRPr lang="en-GB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TT </a:t>
            </a:r>
            <a:r>
              <a:rPr lang="en-GB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rockstars</a:t>
            </a:r>
            <a:r>
              <a:rPr lang="en-GB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has been set up for you to practise your tables</a:t>
            </a:r>
            <a:endParaRPr lang="en-GB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9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33" y="120028"/>
            <a:ext cx="11218682" cy="147310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/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>Thursday – objectives:</a:t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/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>To use the multiplication symbol X</a:t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82" y="1904214"/>
            <a:ext cx="11136984" cy="485721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We have jumped a couple of videos so the beginning might mention the previous lesson but that won`t be a problem, this session is to relate the repeated addition to the multiplication symbol X</a:t>
            </a:r>
          </a:p>
          <a:p>
            <a:pPr marL="0" indent="0">
              <a:buNone/>
            </a:pPr>
            <a:endParaRPr lang="en-GB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Once again, watch the online teacher on this video and complete the activities she asks you to do.</a:t>
            </a:r>
          </a:p>
          <a:p>
            <a:pPr marL="0" indent="0">
              <a:buNone/>
            </a:pPr>
            <a:endParaRPr lang="en-GB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b="1" dirty="0" smtClean="0">
                <a:solidFill>
                  <a:srgbClr val="002060"/>
                </a:solidFill>
                <a:latin typeface="Comic Sans MS" panose="030F0702030302020204" pitchFamily="66" charset="0"/>
                <a:hlinkClick r:id="rId2"/>
              </a:rPr>
              <a:t>youtu.be/DmekUT4_Lkc?list=PLQqF8sn28L9y5AGykvQTeUZw_Snz68jm7</a:t>
            </a:r>
            <a:endParaRPr lang="en-GB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2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99" y="52780"/>
            <a:ext cx="6891779" cy="62468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200" b="1" dirty="0" smtClean="0">
                <a:latin typeface="Comic Sans MS" panose="030F0702030302020204" pitchFamily="66" charset="0"/>
              </a:rPr>
              <a:t>Task 1: Complete the sheets below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835" y="677469"/>
            <a:ext cx="9709608" cy="616442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07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7" y="159443"/>
            <a:ext cx="8877916" cy="65564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37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Comic Sans MS" panose="030F0702030302020204" pitchFamily="66" charset="0"/>
              </a:rPr>
              <a:t>Something a little more challenging for those who wish to have a go.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Your Daily Challenge – Gurnard Pr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6699"/>
            <a:ext cx="4876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6" y="1170462"/>
            <a:ext cx="3847105" cy="5551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939" y="1170462"/>
            <a:ext cx="3849698" cy="5554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5" y="1227791"/>
            <a:ext cx="3767640" cy="54363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658" y="216816"/>
            <a:ext cx="10284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Choose one of these problems or more if you wish.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2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918" y="126827"/>
            <a:ext cx="4735039" cy="65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smtClean="0">
                <a:latin typeface="Comic Sans MS" panose="030F0702030302020204" pitchFamily="66" charset="0"/>
              </a:rPr>
              <a:t>Something </a:t>
            </a:r>
            <a:r>
              <a:rPr lang="en-GB" sz="4000" b="1" smtClean="0">
                <a:latin typeface="Comic Sans MS" panose="030F0702030302020204" pitchFamily="66" charset="0"/>
              </a:rPr>
              <a:t>even</a:t>
            </a:r>
            <a:r>
              <a:rPr lang="en-GB" sz="4000" b="1" smtClean="0">
                <a:latin typeface="Comic Sans MS" panose="030F0702030302020204" pitchFamily="66" charset="0"/>
              </a:rPr>
              <a:t> </a:t>
            </a:r>
            <a:r>
              <a:rPr lang="en-GB" sz="4000" b="1" dirty="0" smtClean="0">
                <a:latin typeface="Comic Sans MS" panose="030F0702030302020204" pitchFamily="66" charset="0"/>
              </a:rPr>
              <a:t>more challenging for those who wish to have a go.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38</a:t>
            </a:fld>
            <a:endParaRPr lang="en-GB"/>
          </a:p>
        </p:txBody>
      </p:sp>
      <p:pic>
        <p:nvPicPr>
          <p:cNvPr id="2050" name="Picture 2" descr="Extreme challenge - comic book style word on abstract background. | Ca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8"/>
          <a:stretch/>
        </p:blipFill>
        <p:spPr bwMode="auto">
          <a:xfrm>
            <a:off x="3483237" y="2157019"/>
            <a:ext cx="5283690" cy="36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1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39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3" y="0"/>
            <a:ext cx="6463862" cy="4446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696" y="4518493"/>
            <a:ext cx="6812870" cy="221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130" y="511832"/>
            <a:ext cx="6812870" cy="19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91353" y="263951"/>
            <a:ext cx="10515600" cy="1653309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Monday: Lesson objective: </a:t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>
                <a:latin typeface="Comic Sans MS" panose="030F0702030302020204" pitchFamily="66" charset="0"/>
              </a:rPr>
              <a:t/>
            </a:r>
            <a:br>
              <a:rPr lang="en-GB" sz="2800" b="1" dirty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>To understand equal and unequal groups</a:t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r>
              <a:rPr lang="en-GB" sz="2800" b="1" dirty="0" smtClean="0">
                <a:latin typeface="Comic Sans MS" panose="030F0702030302020204" pitchFamily="66" charset="0"/>
              </a:rPr>
              <a:t/>
            </a:r>
            <a:br>
              <a:rPr lang="en-GB" sz="2800" b="1" dirty="0" smtClean="0">
                <a:latin typeface="Comic Sans MS" panose="030F0702030302020204" pitchFamily="66" charset="0"/>
              </a:rPr>
            </a:b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91353" y="1989055"/>
            <a:ext cx="11454445" cy="368588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Watch the video below and follow the activities that you are asked to do.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https://youtu.be/7MmjQ_-</a:t>
            </a:r>
            <a:r>
              <a:rPr lang="en-GB" dirty="0" smtClean="0">
                <a:hlinkClick r:id="rId2"/>
              </a:rPr>
              <a:t>XlIg?list=PLQqF8sn28L9y5AGykvQTeUZw_Snz68jm7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4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_B4_PP_0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10792" r="12131" b="12066"/>
          <a:stretch/>
        </p:blipFill>
        <p:spPr>
          <a:xfrm>
            <a:off x="131974" y="2677213"/>
            <a:ext cx="6127424" cy="4016614"/>
          </a:xfrm>
          <a:prstGeom prst="rect">
            <a:avLst/>
          </a:prstGeom>
        </p:spPr>
      </p:pic>
      <p:pic>
        <p:nvPicPr>
          <p:cNvPr id="3" name="Picture 2" descr="Y2_B4_PP_0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13854" r="11100" b="40649"/>
          <a:stretch/>
        </p:blipFill>
        <p:spPr>
          <a:xfrm>
            <a:off x="6483510" y="1545996"/>
            <a:ext cx="5384836" cy="2097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973" y="131975"/>
            <a:ext cx="8814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anose="030F0702030302020204" pitchFamily="66" charset="0"/>
              </a:rPr>
              <a:t>Task 1  </a:t>
            </a:r>
            <a:r>
              <a:rPr lang="en-GB" sz="2400" dirty="0" smtClean="0">
                <a:latin typeface="Comic Sans MS" panose="030F0702030302020204" pitchFamily="66" charset="0"/>
              </a:rPr>
              <a:t>Complete the following activities for equal or unequal groups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8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2_B4_PP_01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14728" r="10378" b="11775"/>
          <a:stretch/>
        </p:blipFill>
        <p:spPr>
          <a:xfrm>
            <a:off x="0" y="0"/>
            <a:ext cx="5872900" cy="3605288"/>
          </a:xfrm>
          <a:prstGeom prst="rect">
            <a:avLst/>
          </a:prstGeom>
        </p:spPr>
      </p:pic>
      <p:pic>
        <p:nvPicPr>
          <p:cNvPr id="3" name="Picture 2" descr="Y2_B4_PP_01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15166" r="11237" b="24024"/>
          <a:stretch/>
        </p:blipFill>
        <p:spPr>
          <a:xfrm>
            <a:off x="5309109" y="3327662"/>
            <a:ext cx="6882891" cy="35303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29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97" y="91748"/>
            <a:ext cx="11127557" cy="1325563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>
                <a:latin typeface="Comic Sans MS" panose="030F0702030302020204" pitchFamily="66" charset="0"/>
              </a:rPr>
              <a:t>Task 2: Practical Activity</a:t>
            </a:r>
            <a:r>
              <a:rPr lang="en-GB" sz="2800" dirty="0" smtClean="0">
                <a:latin typeface="Comic Sans MS" panose="030F0702030302020204" pitchFamily="66" charset="0"/>
              </a:rPr>
              <a:t> – choose an object that you could make equal or unequal groups with and create a design</a:t>
            </a:r>
            <a:br>
              <a:rPr lang="en-GB" sz="2800" dirty="0" smtClean="0">
                <a:latin typeface="Comic Sans MS" panose="030F0702030302020204" pitchFamily="66" charset="0"/>
              </a:rPr>
            </a:br>
            <a:r>
              <a:rPr lang="en-GB" sz="2800" dirty="0">
                <a:latin typeface="Comic Sans MS" panose="030F0702030302020204" pitchFamily="66" charset="0"/>
              </a:rPr>
              <a:t/>
            </a:r>
            <a:br>
              <a:rPr lang="en-GB" sz="2800" dirty="0">
                <a:latin typeface="Comic Sans MS" panose="030F0702030302020204" pitchFamily="66" charset="0"/>
              </a:rPr>
            </a:br>
            <a:r>
              <a:rPr lang="en-GB" sz="2800" dirty="0" smtClean="0">
                <a:latin typeface="Comic Sans MS" panose="030F0702030302020204" pitchFamily="66" charset="0"/>
              </a:rPr>
              <a:t> (You could use </a:t>
            </a:r>
            <a:r>
              <a:rPr lang="en-GB" sz="2800" dirty="0" err="1" smtClean="0">
                <a:latin typeface="Comic Sans MS" panose="030F0702030302020204" pitchFamily="66" charset="0"/>
              </a:rPr>
              <a:t>lego</a:t>
            </a:r>
            <a:r>
              <a:rPr lang="en-GB" sz="2800" dirty="0" smtClean="0">
                <a:latin typeface="Comic Sans MS" panose="030F0702030302020204" pitchFamily="66" charset="0"/>
              </a:rPr>
              <a:t>, potatoes, leaves, sponges – be creative)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83" t="9606" r="12791" b="7582"/>
          <a:stretch/>
        </p:blipFill>
        <p:spPr>
          <a:xfrm>
            <a:off x="2007909" y="1851063"/>
            <a:ext cx="7927942" cy="45921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3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Comic Sans MS" panose="030F0702030302020204" pitchFamily="66" charset="0"/>
              </a:rPr>
              <a:t>Something a little more challenging for those who wish to have a go.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Your Daily Challenge – Gurnard Pr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86699"/>
            <a:ext cx="4876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0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3200" b="1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727B817-1D40-8647-ABD3-93A928E98A86}"/>
              </a:ext>
            </a:extLst>
          </p:cNvPr>
          <p:cNvSpPr/>
          <p:nvPr/>
        </p:nvSpPr>
        <p:spPr>
          <a:xfrm>
            <a:off x="8248363" y="3943901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7F6AC8-E509-074F-BD65-87204BE39F3D}"/>
              </a:ext>
            </a:extLst>
          </p:cNvPr>
          <p:cNvSpPr/>
          <p:nvPr/>
        </p:nvSpPr>
        <p:spPr>
          <a:xfrm>
            <a:off x="10037721" y="3943901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2785F5-8420-1F46-967C-5418CC29F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64" y="2962312"/>
            <a:ext cx="1233319" cy="641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11B189-7038-CF44-A463-5561C6EB8B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37" y="3456533"/>
            <a:ext cx="1233319" cy="641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238C11-F8E9-704D-A303-97FFD5891E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93" y="3975816"/>
            <a:ext cx="1233319" cy="6413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8A3710-F10B-1540-8D93-6F880666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7" y="2355964"/>
            <a:ext cx="1916391" cy="1445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A7941D-D227-584B-B9F3-15A34DB1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9" y="3118881"/>
            <a:ext cx="1916391" cy="1445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275DCF-FAD0-5E49-9CE4-81A18899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8" y="3868684"/>
            <a:ext cx="1916391" cy="144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A391-F7CD-A547-BB35-3C7804336C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85046" y="3166973"/>
            <a:ext cx="2249353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C07AE3-CD6E-2D4F-8F53-BB5C94D880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9158" y="3166973"/>
            <a:ext cx="2249353" cy="10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E70EF3-C9D5-8048-822F-A29EF139A4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16788" y="3166974"/>
            <a:ext cx="2249353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A3BD7E-71D2-794A-BE52-061377771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425" y="4364946"/>
            <a:ext cx="1233319" cy="641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7B7F59-FA2F-3C41-920E-E5DB7B00E1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763" y="2962312"/>
            <a:ext cx="1081035" cy="110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EFA474-C20D-C346-B1F5-617F5045CC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490" y="2962312"/>
            <a:ext cx="1081035" cy="1100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541ED3-3524-E049-87D2-61EEDF681C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1" y="3977084"/>
            <a:ext cx="1081035" cy="1100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A1B7E0-7BBC-AC4A-BC0B-581AD289E8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486" y="3962102"/>
            <a:ext cx="1081035" cy="1100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CF0066-91A3-DD48-956E-E02278269F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5043" y="3173225"/>
            <a:ext cx="2249353" cy="108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7BD1D-E1E8-4C74-AB78-71C2E5ECABB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1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763</Words>
  <Application>Microsoft Office PowerPoint</Application>
  <PresentationFormat>Widescreen</PresentationFormat>
  <Paragraphs>193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Comic Sans MS</vt:lpstr>
      <vt:lpstr>OpenDyslexic</vt:lpstr>
      <vt:lpstr>OpenDyslexicAlta</vt:lpstr>
      <vt:lpstr>Office Theme</vt:lpstr>
      <vt:lpstr>PowerPoint Presentation</vt:lpstr>
      <vt:lpstr>PowerPoint Presentation</vt:lpstr>
      <vt:lpstr>Monday Warm–up – choose one of the games below </vt:lpstr>
      <vt:lpstr>Monday: Lesson objective:   To understand equal and unequal groups  </vt:lpstr>
      <vt:lpstr>PowerPoint Presentation</vt:lpstr>
      <vt:lpstr>PowerPoint Presentation</vt:lpstr>
      <vt:lpstr>Task 2: Practical Activity – choose an object that you could make equal or unequal groups with and create a design   (You could use lego, potatoes, leaves, sponges – be creative)</vt:lpstr>
      <vt:lpstr>Something a little more challenging for those who wish to have a go.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Tuesday Warm–up – Complete the equations below </vt:lpstr>
      <vt:lpstr>PowerPoint Presentation</vt:lpstr>
      <vt:lpstr>Tuesday - Lesson objective:  To consolidate and use equal and unequal groups</vt:lpstr>
      <vt:lpstr>Something a little more challenging for those who wish to have a go.</vt:lpstr>
      <vt:lpstr>PowerPoint Presentation</vt:lpstr>
      <vt:lpstr>PowerPoint Presentation</vt:lpstr>
      <vt:lpstr>Wednesday Warm up: Complete the equations below</vt:lpstr>
      <vt:lpstr>PowerPoint Presentation</vt:lpstr>
      <vt:lpstr>Wednesday – objectives:  To review and understand repeated addition</vt:lpstr>
      <vt:lpstr>Task : Complete the following activities</vt:lpstr>
      <vt:lpstr>PowerPoint Presentation</vt:lpstr>
      <vt:lpstr>PowerPoint Presentation</vt:lpstr>
      <vt:lpstr>Something a little more challenging for those who wish to have a go.</vt:lpstr>
      <vt:lpstr>Deep Diving Problems</vt:lpstr>
      <vt:lpstr>PowerPoint Presentation</vt:lpstr>
      <vt:lpstr>PowerPoint Presentation</vt:lpstr>
      <vt:lpstr>Thursday Warm up: Practise your 2x, 5x, and 10x tables </vt:lpstr>
      <vt:lpstr> Thursday – objectives:  To use the multiplication symbol X </vt:lpstr>
      <vt:lpstr>Task 1: Complete the sheets below</vt:lpstr>
      <vt:lpstr>PowerPoint Presentation</vt:lpstr>
      <vt:lpstr>Something a little more challenging for those who wish to have a go.</vt:lpstr>
      <vt:lpstr>PowerPoint Presentation</vt:lpstr>
      <vt:lpstr>PowerPoint Presentation</vt:lpstr>
      <vt:lpstr>Something even more challenging for those who wish to have a go.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1: Reviewing Whole Part-Part Model</dc:title>
  <dc:creator>denise waller</dc:creator>
  <cp:lastModifiedBy>denise waller</cp:lastModifiedBy>
  <cp:revision>45</cp:revision>
  <dcterms:created xsi:type="dcterms:W3CDTF">2021-01-02T15:05:27Z</dcterms:created>
  <dcterms:modified xsi:type="dcterms:W3CDTF">2021-01-08T10:20:16Z</dcterms:modified>
</cp:coreProperties>
</file>