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83" r:id="rId2"/>
    <p:sldId id="258" r:id="rId3"/>
    <p:sldId id="264" r:id="rId4"/>
    <p:sldId id="268" r:id="rId5"/>
    <p:sldId id="269" r:id="rId6"/>
    <p:sldId id="284" r:id="rId7"/>
    <p:sldId id="287" r:id="rId8"/>
    <p:sldId id="270" r:id="rId9"/>
    <p:sldId id="272" r:id="rId10"/>
    <p:sldId id="274" r:id="rId11"/>
    <p:sldId id="267" r:id="rId12"/>
  </p:sldIdLst>
  <p:sldSz cx="9144000" cy="6858000" type="screen4x3"/>
  <p:notesSz cx="6858000" cy="9144000"/>
  <p:embeddedFontLst>
    <p:embeddedFont>
      <p:font typeface="Twinkl" panose="020B0604020202020204" charset="0"/>
      <p:regular r:id="rId15"/>
      <p:bold r:id="rId16"/>
    </p:embeddedFont>
    <p:embeddedFont>
      <p:font typeface="Calibri" panose="020F0502020204030204" pitchFamily="34" charset="0"/>
      <p:regular r:id="rId17"/>
      <p:bold r:id="rId18"/>
      <p:italic r:id="rId19"/>
      <p:boldItalic r:id="rId20"/>
    </p:embeddedFont>
    <p:embeddedFont>
      <p:font typeface="Comic Sans MS" panose="030F0702030302020204" pitchFamily="66"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D34"/>
    <a:srgbClr val="18A0DB"/>
    <a:srgbClr val="DE1E5A"/>
    <a:srgbClr val="BC0105"/>
    <a:srgbClr val="4DB1E3"/>
    <a:srgbClr val="80C1EB"/>
    <a:srgbClr val="ACDDFC"/>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FE48F-2EDA-F282-3544-28E8B3EE01B1}" v="105" dt="2021-01-18T14:38:58.144"/>
    <p1510:client id="{A79E10EE-6F2A-482A-377A-C8330170FE99}" v="1118" dt="2021-01-18T14:36:20.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3405" y="1306285"/>
            <a:ext cx="7410994" cy="5016758"/>
          </a:xfrm>
          <a:prstGeom prst="rect">
            <a:avLst/>
          </a:prstGeom>
          <a:noFill/>
        </p:spPr>
        <p:txBody>
          <a:bodyPr wrap="square" rtlCol="0">
            <a:spAutoFit/>
          </a:bodyPr>
          <a:lstStyle/>
          <a:p>
            <a:r>
              <a:rPr lang="en-GB" sz="3200" b="1" dirty="0" smtClean="0">
                <a:latin typeface="Comic Sans MS" panose="030F0702030302020204" pitchFamily="66" charset="0"/>
              </a:rPr>
              <a:t>Monday and Tuesday: To understand the structure of a story </a:t>
            </a:r>
          </a:p>
          <a:p>
            <a:endParaRPr lang="en-GB" sz="3200" dirty="0">
              <a:latin typeface="Comic Sans MS" panose="030F0702030302020204" pitchFamily="66" charset="0"/>
            </a:endParaRPr>
          </a:p>
          <a:p>
            <a:r>
              <a:rPr lang="en-GB" sz="3200" b="1" dirty="0">
                <a:latin typeface="Comic Sans MS" panose="030F0702030302020204" pitchFamily="66" charset="0"/>
              </a:rPr>
              <a:t>Objective</a:t>
            </a:r>
            <a:r>
              <a:rPr lang="en-GB" sz="3200" b="1" dirty="0" smtClean="0">
                <a:latin typeface="Comic Sans MS" panose="030F0702030302020204" pitchFamily="66" charset="0"/>
              </a:rPr>
              <a:t>:</a:t>
            </a:r>
          </a:p>
          <a:p>
            <a:endParaRPr lang="en-GB" sz="3200" b="1" dirty="0">
              <a:latin typeface="Comic Sans MS" panose="030F0702030302020204" pitchFamily="66" charset="0"/>
            </a:endParaRPr>
          </a:p>
          <a:p>
            <a:r>
              <a:rPr lang="en-GB" sz="3200" dirty="0">
                <a:latin typeface="Comic Sans MS" panose="030F0702030302020204" pitchFamily="66" charset="0"/>
              </a:rPr>
              <a:t>To listen carefully to a story.</a:t>
            </a:r>
          </a:p>
          <a:p>
            <a:r>
              <a:rPr lang="en-GB" sz="3200" dirty="0">
                <a:latin typeface="Comic Sans MS" panose="030F0702030302020204" pitchFamily="66" charset="0"/>
              </a:rPr>
              <a:t>To answer questions about the </a:t>
            </a:r>
            <a:r>
              <a:rPr lang="en-GB" sz="3200" dirty="0" smtClean="0">
                <a:latin typeface="Comic Sans MS" panose="030F0702030302020204" pitchFamily="66" charset="0"/>
              </a:rPr>
              <a:t>characters and setting.</a:t>
            </a:r>
            <a:endParaRPr lang="en-GB" sz="3200" dirty="0">
              <a:latin typeface="Comic Sans MS" panose="030F0702030302020204" pitchFamily="66" charset="0"/>
            </a:endParaRPr>
          </a:p>
          <a:p>
            <a:r>
              <a:rPr lang="en-GB" sz="3200" dirty="0">
                <a:latin typeface="Comic Sans MS" panose="030F0702030302020204" pitchFamily="66" charset="0"/>
              </a:rPr>
              <a:t>To predict what might happen in the story.</a:t>
            </a:r>
          </a:p>
        </p:txBody>
      </p:sp>
      <p:sp>
        <p:nvSpPr>
          <p:cNvPr id="3" name="TextBox 2"/>
          <p:cNvSpPr txBox="1"/>
          <p:nvPr/>
        </p:nvSpPr>
        <p:spPr>
          <a:xfrm>
            <a:off x="7985760" y="5669280"/>
            <a:ext cx="618309" cy="644434"/>
          </a:xfrm>
          <a:prstGeom prst="rect">
            <a:avLst/>
          </a:prstGeom>
          <a:solidFill>
            <a:schemeClr val="bg1"/>
          </a:solidFill>
        </p:spPr>
        <p:txBody>
          <a:bodyPr wrap="square" rtlCol="0">
            <a:spAutoFit/>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0319812"/>
      </p:ext>
    </p:extLst>
  </p:cSld>
  <p:clrMapOvr>
    <a:masterClrMapping/>
  </p:clrMapOvr>
  <mc:AlternateContent xmlns:mc="http://schemas.openxmlformats.org/markup-compatibility/2006">
    <mc:Choice xmlns:p14="http://schemas.microsoft.com/office/powerpoint/2010/main" Requires="p14">
      <p:transition spd="slow" p14:dur="2000" advTm="1422"/>
    </mc:Choice>
    <mc:Fallback>
      <p:transition spd="slow" advTm="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28" y="765175"/>
            <a:ext cx="8254765" cy="5640729"/>
          </a:xfrm>
          <a:prstGeom prst="roundRect">
            <a:avLst>
              <a:gd name="adj" fmla="val 3133"/>
            </a:avLst>
          </a:prstGeom>
        </p:spPr>
      </p:pic>
      <p:sp>
        <p:nvSpPr>
          <p:cNvPr id="4" name="Rectangle: Rounded Corners 3"/>
          <p:cNvSpPr/>
          <p:nvPr/>
        </p:nvSpPr>
        <p:spPr>
          <a:xfrm>
            <a:off x="747260" y="4859644"/>
            <a:ext cx="7632700" cy="1233181"/>
          </a:xfrm>
          <a:prstGeom prst="roundRect">
            <a:avLst/>
          </a:prstGeom>
          <a:solidFill>
            <a:schemeClr val="bg1"/>
          </a:solidFill>
          <a:ln w="38100">
            <a:solidFill>
              <a:srgbClr val="D7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cs typeface="Twinkl"/>
              </a:rPr>
              <a:t>Ma Liang saw some farmers. He noticed that they worked really hard, but they still struggled to feed their families. He used his magic paintbrush to paint more food for them to eat. Everyone he helped was very grateful to Ma Liang.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38839180"/>
      </p:ext>
    </p:extLst>
  </p:cSld>
  <p:clrMapOvr>
    <a:masterClrMapping/>
  </p:clrMapOvr>
  <mc:AlternateContent xmlns:mc="http://schemas.openxmlformats.org/markup-compatibility/2006" xmlns:p14="http://schemas.microsoft.com/office/powerpoint/2010/main">
    <mc:Choice Requires="p14">
      <p:transition spd="slow" p14:dur="2000" advTm="18247"/>
    </mc:Choice>
    <mc:Fallback xmlns="">
      <p:transition spd="slow" advTm="1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564" y="5347855"/>
            <a:ext cx="3962400" cy="489527"/>
          </a:xfrm>
          <a:prstGeom prst="rect">
            <a:avLst/>
          </a:prstGeom>
          <a:solidFill>
            <a:srgbClr val="C00000"/>
          </a:solidFill>
        </p:spPr>
        <p:txBody>
          <a:bodyPr wrap="square" rtlCol="0">
            <a:spAutoFit/>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11886282"/>
      </p:ext>
    </p:extLst>
  </p:cSld>
  <p:clrMapOvr>
    <a:masterClrMapping/>
  </p:clrMapOvr>
  <mc:AlternateContent xmlns:mc="http://schemas.openxmlformats.org/markup-compatibility/2006">
    <mc:Choice xmlns:p14="http://schemas.microsoft.com/office/powerpoint/2010/main" Requires="p14">
      <p:transition spd="slow" p14:dur="2000" advTm="12706"/>
    </mc:Choice>
    <mc:Fallback>
      <p:transition spd="slow" advTm="1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755650" y="5262315"/>
            <a:ext cx="7632700" cy="830510"/>
          </a:xfrm>
          <a:prstGeom prst="roundRect">
            <a:avLst/>
          </a:prstGeom>
          <a:solidFill>
            <a:schemeClr val="bg1"/>
          </a:solidFill>
          <a:ln w="38100">
            <a:solidFill>
              <a:srgbClr val="D7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Twinkl"/>
              </a:rPr>
              <a:t>Once there lived a young boy named Ma Liang. He was very poor and very kind. Ma Liang loved drawing and drew pictures everywhere.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325" y="765175"/>
            <a:ext cx="5981349" cy="4229505"/>
          </a:xfrm>
          <a:prstGeom prst="roundRect">
            <a:avLst>
              <a:gd name="adj" fmla="val 4766"/>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slow" p14:dur="2000" advTm="11190"/>
    </mc:Choice>
    <mc:Fallback xmlns="">
      <p:transition spd="slow" advTm="1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755650" y="5035813"/>
            <a:ext cx="7632700" cy="1057012"/>
          </a:xfrm>
          <a:prstGeom prst="roundRect">
            <a:avLst/>
          </a:prstGeom>
          <a:solidFill>
            <a:schemeClr val="bg1"/>
          </a:solidFill>
          <a:ln w="38100">
            <a:solidFill>
              <a:srgbClr val="D7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cs typeface="Twinkl"/>
              </a:rPr>
              <a:t>One night, when Ma Liang was asleep in bed, he dreamt that an old man gave him a magic paintbrush. In his dream, the old man asked Ma Liang to use the magic paintbrush to help poor people.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6287" y="770982"/>
            <a:ext cx="5811424" cy="424208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6119774"/>
      </p:ext>
    </p:extLst>
  </p:cSld>
  <p:clrMapOvr>
    <a:masterClrMapping/>
  </p:clrMapOvr>
  <mc:AlternateContent xmlns:mc="http://schemas.openxmlformats.org/markup-compatibility/2006" xmlns:p14="http://schemas.microsoft.com/office/powerpoint/2010/main">
    <mc:Choice Requires="p14">
      <p:transition spd="slow" p14:dur="2000" advTm="14124"/>
    </mc:Choice>
    <mc:Fallback xmlns="">
      <p:transition spd="slow" advTm="1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704" y="1283516"/>
            <a:ext cx="7937289" cy="3962022"/>
          </a:xfrm>
          <a:prstGeom prst="rect">
            <a:avLst/>
          </a:prstGeom>
        </p:spPr>
      </p:pic>
      <p:sp>
        <p:nvSpPr>
          <p:cNvPr id="4" name="Rectangle: Rounded Corners 3"/>
          <p:cNvSpPr/>
          <p:nvPr/>
        </p:nvSpPr>
        <p:spPr>
          <a:xfrm>
            <a:off x="905998" y="4948807"/>
            <a:ext cx="7632700" cy="830510"/>
          </a:xfrm>
          <a:prstGeom prst="roundRect">
            <a:avLst/>
          </a:prstGeom>
          <a:solidFill>
            <a:schemeClr val="bg1"/>
          </a:solidFill>
          <a:ln w="38100">
            <a:solidFill>
              <a:srgbClr val="D7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cs typeface="Twinkl"/>
              </a:rPr>
              <a:t>When Ma Liang woke the next morning, he found the magic paintbrush on his desk.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3371697"/>
      </p:ext>
    </p:extLst>
  </p:cSld>
  <p:clrMapOvr>
    <a:masterClrMapping/>
  </p:clrMapOvr>
  <mc:AlternateContent xmlns:mc="http://schemas.openxmlformats.org/markup-compatibility/2006" xmlns:p14="http://schemas.microsoft.com/office/powerpoint/2010/main">
    <mc:Choice Requires="p14">
      <p:transition spd="slow" p14:dur="2000" advTm="7270"/>
    </mc:Choice>
    <mc:Fallback xmlns="">
      <p:transition spd="slow" advTm="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370114"/>
            <a:ext cx="8272218" cy="6001643"/>
          </a:xfrm>
          <a:prstGeom prst="rect">
            <a:avLst/>
          </a:prstGeom>
          <a:solidFill>
            <a:schemeClr val="bg1"/>
          </a:solidFill>
        </p:spPr>
        <p:txBody>
          <a:bodyPr wrap="square" lIns="91440" tIns="45720" rIns="91440" bIns="45720" rtlCol="0" anchor="t">
            <a:spAutoFit/>
          </a:bodyPr>
          <a:lstStyle/>
          <a:p>
            <a:r>
              <a:rPr lang="en-GB" sz="2000" b="1" dirty="0">
                <a:latin typeface="Comic Sans MS"/>
              </a:rPr>
              <a:t>Where do you think our story is set? </a:t>
            </a:r>
            <a:endParaRPr lang="en-GB" sz="2000" b="1" dirty="0">
              <a:latin typeface="Comic Sans MS" panose="030F0702030302020204" pitchFamily="66" charset="0"/>
            </a:endParaRPr>
          </a:p>
          <a:p>
            <a:endParaRPr lang="en-GB" sz="2000" b="1" dirty="0">
              <a:latin typeface="Comic Sans MS" panose="030F0702030302020204" pitchFamily="66" charset="0"/>
            </a:endParaRPr>
          </a:p>
          <a:p>
            <a:endParaRPr lang="en-GB" sz="2000" b="1" dirty="0">
              <a:latin typeface="Comic Sans MS" panose="030F0702030302020204" pitchFamily="66" charset="0"/>
            </a:endParaRPr>
          </a:p>
          <a:p>
            <a:r>
              <a:rPr lang="en-GB" sz="2000" b="1" dirty="0">
                <a:latin typeface="Comic Sans MS"/>
              </a:rPr>
              <a:t>Why do you think that</a:t>
            </a:r>
            <a:r>
              <a:rPr lang="en-GB" sz="2000" b="1" dirty="0" smtClean="0">
                <a:latin typeface="Comic Sans MS"/>
              </a:rPr>
              <a:t>? What clues are there?</a:t>
            </a:r>
            <a:endParaRPr lang="en-GB" sz="2000" b="1" dirty="0">
              <a:latin typeface="Comic Sans MS"/>
            </a:endParaRPr>
          </a:p>
          <a:p>
            <a:endParaRPr lang="en-GB" sz="2000" b="1" dirty="0">
              <a:latin typeface="Comic Sans MS" panose="030F0702030302020204" pitchFamily="66" charset="0"/>
            </a:endParaRPr>
          </a:p>
          <a:p>
            <a:endParaRPr lang="en-GB" sz="2000" b="1" dirty="0">
              <a:latin typeface="Comic Sans MS" panose="030F0702030302020204" pitchFamily="66" charset="0"/>
            </a:endParaRPr>
          </a:p>
          <a:p>
            <a:r>
              <a:rPr lang="en-GB" sz="2000" b="1" dirty="0">
                <a:latin typeface="Comic Sans MS"/>
              </a:rPr>
              <a:t>What characters have we met so far? Are they good or bad characters?</a:t>
            </a:r>
          </a:p>
          <a:p>
            <a:endParaRPr lang="en-GB" sz="2000" b="1" dirty="0">
              <a:latin typeface="Comic Sans MS" panose="030F0702030302020204" pitchFamily="66" charset="0"/>
            </a:endParaRPr>
          </a:p>
          <a:p>
            <a:endParaRPr lang="en-GB" sz="2000" b="1" dirty="0">
              <a:latin typeface="Comic Sans MS" panose="030F0702030302020204" pitchFamily="66" charset="0"/>
            </a:endParaRPr>
          </a:p>
          <a:p>
            <a:r>
              <a:rPr lang="en-GB" sz="2000" b="1" dirty="0">
                <a:latin typeface="Comic Sans MS"/>
              </a:rPr>
              <a:t>Do you think the old man is real or in </a:t>
            </a:r>
            <a:r>
              <a:rPr lang="en-GB" sz="2000" b="1" dirty="0" smtClean="0">
                <a:latin typeface="Comic Sans MS"/>
              </a:rPr>
              <a:t>Ma Liang`s </a:t>
            </a:r>
            <a:r>
              <a:rPr lang="en-GB" sz="2000" b="1" dirty="0">
                <a:latin typeface="Comic Sans MS"/>
              </a:rPr>
              <a:t>dreams?</a:t>
            </a:r>
          </a:p>
          <a:p>
            <a:endParaRPr lang="en-GB" sz="2000" b="1" dirty="0">
              <a:latin typeface="Comic Sans MS" panose="030F0702030302020204" pitchFamily="66" charset="0"/>
            </a:endParaRPr>
          </a:p>
          <a:p>
            <a:endParaRPr lang="en-GB" sz="2400" b="1" dirty="0">
              <a:latin typeface="Comic Sans MS" panose="030F0702030302020204" pitchFamily="66" charset="0"/>
            </a:endParaRPr>
          </a:p>
          <a:p>
            <a:endParaRPr lang="en-GB" sz="2400" b="1" dirty="0">
              <a:latin typeface="Comic Sans MS" panose="030F0702030302020204" pitchFamily="66" charset="0"/>
            </a:endParaRPr>
          </a:p>
          <a:p>
            <a:r>
              <a:rPr lang="en-GB" sz="2400" b="1" dirty="0" smtClean="0">
                <a:solidFill>
                  <a:srgbClr val="FF0000"/>
                </a:solidFill>
                <a:latin typeface="Comic Sans MS"/>
              </a:rPr>
              <a:t>Pause </a:t>
            </a:r>
            <a:r>
              <a:rPr lang="en-GB" sz="2400" b="1" dirty="0">
                <a:solidFill>
                  <a:srgbClr val="FF0000"/>
                </a:solidFill>
                <a:latin typeface="Comic Sans MS"/>
              </a:rPr>
              <a:t>while you think </a:t>
            </a:r>
            <a:r>
              <a:rPr lang="en-GB" sz="2400" b="1" dirty="0" smtClean="0">
                <a:solidFill>
                  <a:srgbClr val="FF0000"/>
                </a:solidFill>
                <a:latin typeface="Comic Sans MS"/>
              </a:rPr>
              <a:t>and write down </a:t>
            </a:r>
            <a:r>
              <a:rPr lang="en-GB" sz="2400" b="1" dirty="0">
                <a:solidFill>
                  <a:srgbClr val="FF0000"/>
                </a:solidFill>
                <a:latin typeface="Comic Sans MS"/>
              </a:rPr>
              <a:t>your </a:t>
            </a:r>
            <a:r>
              <a:rPr lang="en-GB" sz="2400" b="1" dirty="0" smtClean="0">
                <a:solidFill>
                  <a:srgbClr val="FF0000"/>
                </a:solidFill>
                <a:latin typeface="Comic Sans MS"/>
              </a:rPr>
              <a:t>answers.</a:t>
            </a:r>
          </a:p>
          <a:p>
            <a:r>
              <a:rPr lang="en-GB" sz="2400" b="1" dirty="0" smtClean="0">
                <a:solidFill>
                  <a:srgbClr val="FF0000"/>
                </a:solidFill>
                <a:latin typeface="Comic Sans MS"/>
              </a:rPr>
              <a:t>When complete move onto the next slide and start the </a:t>
            </a:r>
            <a:r>
              <a:rPr lang="en-GB" sz="2400" b="1" dirty="0" smtClean="0">
                <a:solidFill>
                  <a:srgbClr val="FF0000"/>
                </a:solidFill>
                <a:latin typeface="Comic Sans MS"/>
              </a:rPr>
              <a:t>video</a:t>
            </a:r>
            <a:r>
              <a:rPr lang="en-GB" sz="2400" b="1" dirty="0" smtClean="0">
                <a:solidFill>
                  <a:srgbClr val="FF0000"/>
                </a:solidFill>
                <a:latin typeface="Comic Sans MS"/>
              </a:rPr>
              <a:t> </a:t>
            </a:r>
            <a:r>
              <a:rPr lang="en-GB" sz="2400" b="1" dirty="0" smtClean="0">
                <a:solidFill>
                  <a:srgbClr val="FF0000"/>
                </a:solidFill>
                <a:latin typeface="Comic Sans MS"/>
              </a:rPr>
              <a:t>again</a:t>
            </a:r>
            <a:r>
              <a:rPr lang="en-GB" sz="2400" b="1" dirty="0" smtClean="0">
                <a:solidFill>
                  <a:srgbClr val="FF0000"/>
                </a:solidFill>
                <a:latin typeface="Comic Sans MS"/>
              </a:rPr>
              <a:t>.</a:t>
            </a:r>
          </a:p>
          <a:p>
            <a:endParaRPr lang="en-GB" sz="2400" b="1" dirty="0">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48743025"/>
      </p:ext>
    </p:extLst>
  </p:cSld>
  <p:clrMapOvr>
    <a:masterClrMapping/>
  </p:clrMapOvr>
  <mc:AlternateContent xmlns:mc="http://schemas.openxmlformats.org/markup-compatibility/2006" xmlns:p14="http://schemas.microsoft.com/office/powerpoint/2010/main">
    <mc:Choice Requires="p14">
      <p:transition spd="slow" p14:dur="2000" advTm="29908"/>
    </mc:Choice>
    <mc:Fallback xmlns="">
      <p:transition spd="slow" advTm="2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85760" y="5643154"/>
            <a:ext cx="627017" cy="679269"/>
          </a:xfrm>
          <a:prstGeom prst="rect">
            <a:avLst/>
          </a:prstGeom>
          <a:solidFill>
            <a:schemeClr val="bg1"/>
          </a:solidFill>
        </p:spPr>
        <p:txBody>
          <a:bodyPr wrap="square" rtlCol="0">
            <a:spAutoFit/>
          </a:bodyPr>
          <a:lstStyle/>
          <a:p>
            <a:endParaRPr lang="en-GB"/>
          </a:p>
        </p:txBody>
      </p:sp>
      <p:sp>
        <p:nvSpPr>
          <p:cNvPr id="3" name="TextBox 2"/>
          <p:cNvSpPr txBox="1"/>
          <p:nvPr/>
        </p:nvSpPr>
        <p:spPr>
          <a:xfrm>
            <a:off x="592182" y="1921218"/>
            <a:ext cx="7393578" cy="4278094"/>
          </a:xfrm>
          <a:prstGeom prst="rect">
            <a:avLst/>
          </a:prstGeom>
          <a:noFill/>
        </p:spPr>
        <p:txBody>
          <a:bodyPr wrap="square" lIns="91440" tIns="45720" rIns="91440" bIns="45720" rtlCol="0" anchor="t">
            <a:spAutoFit/>
          </a:bodyPr>
          <a:lstStyle/>
          <a:p>
            <a:r>
              <a:rPr lang="en-GB" sz="2400" b="1" dirty="0">
                <a:solidFill>
                  <a:srgbClr val="FF0000"/>
                </a:solidFill>
                <a:latin typeface="Comic Sans MS"/>
              </a:rPr>
              <a:t>Year 1</a:t>
            </a:r>
          </a:p>
          <a:p>
            <a:r>
              <a:rPr lang="en-GB" sz="2400" dirty="0">
                <a:latin typeface="Comic Sans MS"/>
              </a:rPr>
              <a:t>Draw and label what you think Ma </a:t>
            </a:r>
            <a:r>
              <a:rPr lang="en-GB" sz="2400" dirty="0" smtClean="0">
                <a:latin typeface="Comic Sans MS"/>
              </a:rPr>
              <a:t>Liang </a:t>
            </a:r>
            <a:r>
              <a:rPr lang="en-GB" sz="2400" dirty="0">
                <a:latin typeface="Comic Sans MS"/>
              </a:rPr>
              <a:t>might draw with the magic paintbrush.</a:t>
            </a:r>
          </a:p>
          <a:p>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b="1" dirty="0">
                <a:solidFill>
                  <a:srgbClr val="002060"/>
                </a:solidFill>
                <a:latin typeface="Comic Sans MS"/>
              </a:rPr>
              <a:t>Year 2</a:t>
            </a:r>
          </a:p>
          <a:p>
            <a:r>
              <a:rPr lang="en-GB" sz="2400" dirty="0">
                <a:latin typeface="Comic Sans MS"/>
              </a:rPr>
              <a:t>Draw what you think </a:t>
            </a:r>
            <a:r>
              <a:rPr lang="en-GB" sz="2400" dirty="0" smtClean="0">
                <a:latin typeface="Comic Sans MS"/>
              </a:rPr>
              <a:t>Ma Liang </a:t>
            </a:r>
            <a:r>
              <a:rPr lang="en-GB" sz="2400" dirty="0">
                <a:latin typeface="Comic Sans MS"/>
              </a:rPr>
              <a:t>might draw and write sentences to say how he could use each object to help the poor people out.</a:t>
            </a:r>
          </a:p>
          <a:p>
            <a:endParaRPr lang="en-GB" sz="2800" dirty="0">
              <a:latin typeface="Comic Sans MS" panose="030F0702030302020204" pitchFamily="66" charset="0"/>
            </a:endParaRPr>
          </a:p>
          <a:p>
            <a:endParaRPr lang="en-GB" sz="2800" dirty="0">
              <a:latin typeface="Comic Sans MS" panose="030F0702030302020204" pitchFamily="66" charset="0"/>
            </a:endParaRPr>
          </a:p>
        </p:txBody>
      </p:sp>
      <p:sp>
        <p:nvSpPr>
          <p:cNvPr id="4" name="TextBox 3"/>
          <p:cNvSpPr txBox="1"/>
          <p:nvPr/>
        </p:nvSpPr>
        <p:spPr>
          <a:xfrm>
            <a:off x="548639" y="534062"/>
            <a:ext cx="7750629" cy="769441"/>
          </a:xfrm>
          <a:prstGeom prst="rect">
            <a:avLst/>
          </a:prstGeom>
          <a:noFill/>
        </p:spPr>
        <p:txBody>
          <a:bodyPr wrap="square" lIns="91440" tIns="45720" rIns="91440" bIns="45720" rtlCol="0" anchor="t">
            <a:spAutoFit/>
          </a:bodyPr>
          <a:lstStyle/>
          <a:p>
            <a:r>
              <a:rPr lang="en-GB" sz="2400" b="1">
                <a:latin typeface="Comic Sans MS"/>
              </a:rPr>
              <a:t>Monday task: </a:t>
            </a:r>
            <a:endParaRPr lang="en-GB" sz="2000" b="1">
              <a:latin typeface="Comic Sans MS" panose="030F0702030302020204" pitchFamily="66" charset="0"/>
            </a:endParaRPr>
          </a:p>
          <a:p>
            <a:r>
              <a:rPr lang="en-GB" sz="2000" b="1">
                <a:latin typeface="Comic Sans MS" panose="030F0702030302020204" pitchFamily="66" charset="0"/>
              </a:rPr>
              <a:t>To predict what might be drawn with the magic paintbrush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2730162"/>
      </p:ext>
    </p:extLst>
  </p:cSld>
  <p:clrMapOvr>
    <a:masterClrMapping/>
  </p:clrMapOvr>
  <mc:AlternateContent xmlns:mc="http://schemas.openxmlformats.org/markup-compatibility/2006" xmlns:p14="http://schemas.microsoft.com/office/powerpoint/2010/main">
    <mc:Choice Requires="p14">
      <p:transition spd="slow" p14:dur="2000" advTm="51738"/>
    </mc:Choice>
    <mc:Fallback xmlns="">
      <p:transition spd="slow" advTm="5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755650" y="5060980"/>
            <a:ext cx="7632700" cy="1031845"/>
          </a:xfrm>
          <a:prstGeom prst="roundRect">
            <a:avLst/>
          </a:prstGeom>
          <a:solidFill>
            <a:schemeClr val="bg1"/>
          </a:solidFill>
          <a:ln w="38100">
            <a:solidFill>
              <a:srgbClr val="D7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cs typeface="Twinkl"/>
              </a:rPr>
              <a:t>Ma Liang did as the old man had asked and used the paintbrush to help poor people. Ma Liang spotted a dry field with no water for the crops to grow, so he used his paintbrush to paint a river.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7660" y="834844"/>
            <a:ext cx="5810690" cy="4108828"/>
          </a:xfrm>
          <a:prstGeom prst="roundRect">
            <a:avLst>
              <a:gd name="adj" fmla="val 5131"/>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034583"/>
      </p:ext>
    </p:extLst>
  </p:cSld>
  <p:clrMapOvr>
    <a:masterClrMapping/>
  </p:clrMapOvr>
  <mc:AlternateContent xmlns:mc="http://schemas.openxmlformats.org/markup-compatibility/2006" xmlns:p14="http://schemas.microsoft.com/office/powerpoint/2010/main">
    <mc:Choice Requires="p14">
      <p:transition spd="slow" p14:dur="2000" advTm="16576"/>
    </mc:Choice>
    <mc:Fallback xmlns="">
      <p:transition spd="slow" advTm="1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755650" y="5262315"/>
            <a:ext cx="7632700" cy="830510"/>
          </a:xfrm>
          <a:prstGeom prst="roundRect">
            <a:avLst/>
          </a:prstGeom>
          <a:solidFill>
            <a:schemeClr val="bg1"/>
          </a:solidFill>
          <a:ln w="38100">
            <a:solidFill>
              <a:srgbClr val="D7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cs typeface="Twinkl"/>
              </a:rPr>
              <a:t>The river came to life! The poor people collected water from the river and used it to help the crops in their fields to grow.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803" y="765175"/>
            <a:ext cx="6082393" cy="4300955"/>
          </a:xfrm>
          <a:prstGeom prst="roundRect">
            <a:avLst>
              <a:gd name="adj" fmla="val 4799"/>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6942093"/>
      </p:ext>
    </p:extLst>
  </p:cSld>
  <p:clrMapOvr>
    <a:masterClrMapping/>
  </p:clrMapOvr>
  <mc:AlternateContent xmlns:mc="http://schemas.openxmlformats.org/markup-compatibility/2006" xmlns:p14="http://schemas.microsoft.com/office/powerpoint/2010/main">
    <mc:Choice Requires="p14">
      <p:transition spd="slow" p14:dur="2000" advTm="9014"/>
    </mc:Choice>
    <mc:Fallback xmlns="">
      <p:transition spd="slow" advTm="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144</TotalTime>
  <Words>299</Words>
  <Application>Microsoft Office PowerPoint</Application>
  <PresentationFormat>On-screen Show (4:3)</PresentationFormat>
  <Paragraphs>36</Paragraphs>
  <Slides>11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Twinkl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denise waller</cp:lastModifiedBy>
  <cp:revision>11</cp:revision>
  <dcterms:created xsi:type="dcterms:W3CDTF">2019-01-24T11:02:20Z</dcterms:created>
  <dcterms:modified xsi:type="dcterms:W3CDTF">2021-01-20T13:35:13Z</dcterms:modified>
</cp:coreProperties>
</file>